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63" r:id="rId2"/>
  </p:sldMasterIdLst>
  <p:notesMasterIdLst>
    <p:notesMasterId r:id="rId25"/>
  </p:notesMasterIdLst>
  <p:sldIdLst>
    <p:sldId id="1300" r:id="rId3"/>
    <p:sldId id="270" r:id="rId4"/>
    <p:sldId id="256" r:id="rId5"/>
    <p:sldId id="257" r:id="rId6"/>
    <p:sldId id="258" r:id="rId7"/>
    <p:sldId id="271" r:id="rId8"/>
    <p:sldId id="272" r:id="rId9"/>
    <p:sldId id="1303" r:id="rId10"/>
    <p:sldId id="262" r:id="rId11"/>
    <p:sldId id="1304" r:id="rId12"/>
    <p:sldId id="265" r:id="rId13"/>
    <p:sldId id="259" r:id="rId14"/>
    <p:sldId id="274" r:id="rId15"/>
    <p:sldId id="1301" r:id="rId16"/>
    <p:sldId id="267" r:id="rId17"/>
    <p:sldId id="275" r:id="rId18"/>
    <p:sldId id="1305" r:id="rId19"/>
    <p:sldId id="1307" r:id="rId20"/>
    <p:sldId id="276" r:id="rId21"/>
    <p:sldId id="1302" r:id="rId22"/>
    <p:sldId id="277" r:id="rId23"/>
    <p:sldId id="318" r:id="rId2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8" autoAdjust="0"/>
    <p:restoredTop sz="95874" autoAdjust="0"/>
  </p:normalViewPr>
  <p:slideViewPr>
    <p:cSldViewPr>
      <p:cViewPr varScale="1">
        <p:scale>
          <a:sx n="100" d="100"/>
          <a:sy n="100" d="100"/>
        </p:scale>
        <p:origin x="978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2962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362DE3D-B371-965E-785F-650C28C03A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4181B5-57DF-CF2B-9138-669C53FF6F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F8178EB-22C2-4AC7-AA9A-409F032EBB5D}" type="datetimeFigureOut">
              <a:rPr lang="zh-CN" altLang="en-US"/>
              <a:pPr>
                <a:defRPr/>
              </a:pPr>
              <a:t>2022/10/28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3FE2CCBA-25CA-4A3A-5108-E4E009B5F2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6D7F0561-19FD-3247-7B32-CF99F552BD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AC3837-F0F7-3F4C-B5E1-6CA0CED0A4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33F66A-3A52-3FE8-0651-A9D058776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E5AD4D3-5158-4B2E-9225-7B01C16D5A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15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03EC0CB8-39A9-4377-B71A-E7F255A3DB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3059395-9E10-4CFD-AAFB-477219E7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848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0E0702A-F2B2-4909-ACD2-299B92D0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7848600" cy="445452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955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5473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059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5366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96675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DF2C4-759C-ACD3-7C9A-35A59FED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792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03EC0CB8-39A9-4377-B71A-E7F255A3DB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3059395-9E10-4CFD-AAFB-477219E7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848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0E0702A-F2B2-4909-ACD2-299B92D0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7848600" cy="445452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0836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5408EFD-068D-4623-B4E4-DF87681124A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874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D7BB16A-6D53-4AF8-93E9-04BE01D1011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02086E9-54CC-4796-B215-862137150F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09600"/>
            <a:ext cx="7848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60F60E9-865B-4D4B-A7C1-546F1484A8EF}"/>
              </a:ext>
            </a:extLst>
          </p:cNvPr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609600" y="1676400"/>
            <a:ext cx="7848600" cy="445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3765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64BF7E-A7E4-6401-5193-2791405095D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164388" y="36513"/>
            <a:ext cx="492125" cy="5699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693E98-B35E-2ADF-9DC8-7D83CE4D08A0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751763" y="34925"/>
            <a:ext cx="1368425" cy="5699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4" name="标题占位符 1">
            <a:extLst>
              <a:ext uri="{FF2B5EF4-FFF2-40B4-BE49-F238E27FC236}">
                <a16:creationId xmlns:a16="http://schemas.microsoft.com/office/drawing/2014/main" id="{22F29460-7574-08FA-74EC-6CB617E062CC}"/>
              </a:ext>
            </a:extLst>
          </p:cNvPr>
          <p:cNvSpPr txBox="1">
            <a:spLocks/>
          </p:cNvSpPr>
          <p:nvPr userDrawn="1"/>
        </p:nvSpPr>
        <p:spPr>
          <a:xfrm>
            <a:off x="592138" y="25400"/>
            <a:ext cx="5708054" cy="581025"/>
          </a:xfrm>
          <a:prstGeom prst="rect">
            <a:avLst/>
          </a:prstGeom>
        </p:spPr>
        <p:txBody>
          <a:bodyPr lIns="121889" tIns="60944" rIns="121889" bIns="60944" anchor="ctr"/>
          <a:lstStyle>
            <a:lvl1pPr algn="l" defTabSz="1219170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dirty="0"/>
              <a:t>3.2 </a:t>
            </a:r>
            <a:r>
              <a:rPr kumimoji="0" lang="zh-CN" altLang="en-US" sz="2800" b="0" dirty="0"/>
              <a:t>矩阵的秩</a:t>
            </a:r>
            <a:endParaRPr lang="zh-CN" altLang="en-US" sz="2800" b="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642AF9D2-A57A-F68E-F5D4-140D5097F28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2550" y="161925"/>
            <a:ext cx="520700" cy="274638"/>
            <a:chOff x="0" y="0"/>
            <a:chExt cx="1041399" cy="549275"/>
          </a:xfrm>
        </p:grpSpPr>
        <p:sp>
          <p:nvSpPr>
            <p:cNvPr id="1031" name="Freeform 16">
              <a:extLst>
                <a:ext uri="{FF2B5EF4-FFF2-40B4-BE49-F238E27FC236}">
                  <a16:creationId xmlns:a16="http://schemas.microsoft.com/office/drawing/2014/main" id="{60234C38-685B-6946-2F4E-480BB2661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3620 w 400"/>
                <a:gd name="T1" fmla="*/ 83114 h 608"/>
                <a:gd name="T2" fmla="*/ 86868 w 400"/>
                <a:gd name="T3" fmla="*/ 0 h 608"/>
                <a:gd name="T4" fmla="*/ 361950 w 400"/>
                <a:gd name="T5" fmla="*/ 274638 h 608"/>
                <a:gd name="T6" fmla="*/ 86868 w 400"/>
                <a:gd name="T7" fmla="*/ 549275 h 608"/>
                <a:gd name="T8" fmla="*/ 0 w 400"/>
                <a:gd name="T9" fmla="*/ 462547 h 608"/>
                <a:gd name="T10" fmla="*/ 191834 w 400"/>
                <a:gd name="T11" fmla="*/ 271024 h 608"/>
                <a:gd name="T12" fmla="*/ 3620 w 400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" name="Freeform 17">
              <a:extLst>
                <a:ext uri="{FF2B5EF4-FFF2-40B4-BE49-F238E27FC236}">
                  <a16:creationId xmlns:a16="http://schemas.microsoft.com/office/drawing/2014/main" id="{489925D2-1B65-F532-3CFA-7B28A0FB5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3613 w 399"/>
                <a:gd name="T1" fmla="*/ 83114 h 608"/>
                <a:gd name="T2" fmla="*/ 86704 w 399"/>
                <a:gd name="T3" fmla="*/ 0 h 608"/>
                <a:gd name="T4" fmla="*/ 360362 w 399"/>
                <a:gd name="T5" fmla="*/ 274638 h 608"/>
                <a:gd name="T6" fmla="*/ 86704 w 399"/>
                <a:gd name="T7" fmla="*/ 549275 h 608"/>
                <a:gd name="T8" fmla="*/ 0 w 399"/>
                <a:gd name="T9" fmla="*/ 462547 h 608"/>
                <a:gd name="T10" fmla="*/ 191471 w 399"/>
                <a:gd name="T11" fmla="*/ 271024 h 608"/>
                <a:gd name="T12" fmla="*/ 3613 w 399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3" name="Freeform 18">
              <a:extLst>
                <a:ext uri="{FF2B5EF4-FFF2-40B4-BE49-F238E27FC236}">
                  <a16:creationId xmlns:a16="http://schemas.microsoft.com/office/drawing/2014/main" id="{4185C3F2-1C33-C0A3-ECAE-E45A7497E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3613 w 399"/>
                <a:gd name="T1" fmla="*/ 83114 h 608"/>
                <a:gd name="T2" fmla="*/ 85800 w 399"/>
                <a:gd name="T3" fmla="*/ 0 h 608"/>
                <a:gd name="T4" fmla="*/ 360362 w 399"/>
                <a:gd name="T5" fmla="*/ 274638 h 608"/>
                <a:gd name="T6" fmla="*/ 85800 w 399"/>
                <a:gd name="T7" fmla="*/ 549275 h 608"/>
                <a:gd name="T8" fmla="*/ 0 w 399"/>
                <a:gd name="T9" fmla="*/ 462547 h 608"/>
                <a:gd name="T10" fmla="*/ 191471 w 399"/>
                <a:gd name="T11" fmla="*/ 271024 h 608"/>
                <a:gd name="T12" fmla="*/ 3613 w 399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5D6E9CD-AB75-9267-1D6E-68ED2954A46A}"/>
              </a:ext>
            </a:extLst>
          </p:cNvPr>
          <p:cNvCxnSpPr/>
          <p:nvPr userDrawn="1"/>
        </p:nvCxnSpPr>
        <p:spPr bwMode="auto">
          <a:xfrm>
            <a:off x="0" y="658813"/>
            <a:ext cx="9144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47C3BF7-2036-2C88-1668-AEB5ED17BB4B}"/>
              </a:ext>
            </a:extLst>
          </p:cNvPr>
          <p:cNvSpPr txBox="1"/>
          <p:nvPr userDrawn="1"/>
        </p:nvSpPr>
        <p:spPr>
          <a:xfrm>
            <a:off x="8474075" y="6338632"/>
            <a:ext cx="66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2EEF1883-7A0E-4F66-9932-E581691AD397}" type="slidenum">
              <a:rPr lang="zh-CN" altLang="en-US" sz="1200" b="1" smtClean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en-US" altLang="zh-CN" sz="12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/22</a:t>
            </a:r>
            <a:r>
              <a:rPr lang="zh-CN" altLang="en-US" sz="28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dirty="0">
              <a:solidFill>
                <a:schemeClr val="accent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7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09600"/>
            <a:ext cx="7848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7848600" cy="445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101" name="Freeform 7"/>
          <p:cNvSpPr/>
          <p:nvPr/>
        </p:nvSpPr>
        <p:spPr bwMode="auto">
          <a:xfrm>
            <a:off x="533400" y="533400"/>
            <a:ext cx="80010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round/>
          </a:ln>
        </p:spPr>
        <p:txBody>
          <a:bodyPr/>
          <a:lstStyle>
            <a:lvl1pPr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zh-CN">
              <a:ea typeface="楷体_GB2312" pitchFamily="49" charset="-122"/>
              <a:cs typeface="+mn-cs"/>
            </a:endParaRPr>
          </a:p>
        </p:txBody>
      </p:sp>
      <p:sp>
        <p:nvSpPr>
          <p:cNvPr id="3078" name="Line 8"/>
          <p:cNvSpPr>
            <a:spLocks noChangeShapeType="1"/>
          </p:cNvSpPr>
          <p:nvPr/>
        </p:nvSpPr>
        <p:spPr bwMode="auto">
          <a:xfrm>
            <a:off x="533400" y="6172200"/>
            <a:ext cx="80010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38C33BC-4584-4D96-BD9E-86B4B900919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14B6A3-5DDD-4D36-8744-319CABB9BE02}"/>
              </a:ext>
            </a:extLst>
          </p:cNvPr>
          <p:cNvSpPr txBox="1"/>
          <p:nvPr userDrawn="1"/>
        </p:nvSpPr>
        <p:spPr>
          <a:xfrm>
            <a:off x="8123270" y="6258798"/>
            <a:ext cx="936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/16</a:t>
            </a:r>
            <a:endParaRPr lang="zh-CN" altLang="en-US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91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+mn-lt"/>
          <a:ea typeface="+mn-ea"/>
          <a:cs typeface="+mn-cs"/>
        </a:defRPr>
      </a:lvl1pPr>
      <a:lvl2pPr marL="669925" indent="-325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+mn-lt"/>
          <a:ea typeface="+mn-ea"/>
          <a:cs typeface="+mn-cs"/>
        </a:defRPr>
      </a:lvl2pPr>
      <a:lvl3pPr marL="1022350" indent="-3511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+mn-lt"/>
          <a:ea typeface="+mn-ea"/>
          <a:cs typeface="+mn-cs"/>
        </a:defRPr>
      </a:lvl3pPr>
      <a:lvl4pPr marL="1339850" indent="-3162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+mn-lt"/>
          <a:ea typeface="+mn-ea"/>
          <a:cs typeface="+mn-cs"/>
        </a:defRPr>
      </a:lvl4pPr>
      <a:lvl5pPr marL="16814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5pPr>
      <a:lvl6pPr marL="21386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6pPr>
      <a:lvl7pPr marL="25958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7pPr>
      <a:lvl8pPr marL="30530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8pPr>
      <a:lvl9pPr marL="35102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slide" Target="slide11.xml"/><Relationship Id="rId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-4614" y="1353742"/>
            <a:ext cx="9148613" cy="3371402"/>
          </a:xfrm>
          <a:prstGeom prst="rect">
            <a:avLst/>
          </a:prstGeom>
          <a:solidFill>
            <a:srgbClr val="6F1B6A"/>
          </a:solidFill>
          <a:ln w="9525">
            <a:solidFill>
              <a:schemeClr val="tx1">
                <a:alpha val="0"/>
              </a:schemeClr>
            </a:solidFill>
            <a:miter lim="800000"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_GB2312" pitchFamily="49" charset="-122"/>
              <a:sym typeface="黑体" panose="02010609060101010101" pitchFamily="49" charset="-122"/>
            </a:endParaRP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0" y="-27384"/>
            <a:ext cx="9143999" cy="132343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C73C2613-10BD-4F17-9580-8A67AF7B6655}"/>
              </a:ext>
            </a:extLst>
          </p:cNvPr>
          <p:cNvSpPr txBox="1">
            <a:spLocks/>
          </p:cNvSpPr>
          <p:nvPr/>
        </p:nvSpPr>
        <p:spPr bwMode="auto">
          <a:xfrm>
            <a:off x="499517" y="1820853"/>
            <a:ext cx="8136904" cy="130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 pitchFamily="49" charset="-122"/>
                <a:sym typeface="黑体" panose="02010609060101010101" pitchFamily="49" charset="-122"/>
              </a:rPr>
              <a:t>3.2 </a:t>
            </a:r>
            <a:r>
              <a:rPr kumimoji="0" lang="zh-CN" altLang="en-US" sz="54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 pitchFamily="49" charset="-122"/>
                <a:sym typeface="黑体" panose="02010609060101010101" pitchFamily="49" charset="-122"/>
              </a:rPr>
              <a:t>矩阵的秩</a:t>
            </a: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AD3C3723-0ECC-409E-BE85-0CF2105F1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624"/>
            <a:ext cx="1305826" cy="12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D8DBE74-948D-48B2-83D1-0E4B650126EA}"/>
              </a:ext>
            </a:extLst>
          </p:cNvPr>
          <p:cNvSpPr txBox="1"/>
          <p:nvPr/>
        </p:nvSpPr>
        <p:spPr>
          <a:xfrm>
            <a:off x="3724217" y="339067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闵文文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151BA43-58B4-4F4A-B6F4-0270A0D1E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62" y="4725144"/>
            <a:ext cx="9152062" cy="213285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159FDD1-0C6A-4953-AAC3-6B97340A2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2178"/>
            <a:ext cx="3073514" cy="12806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1F87484-91A9-4631-BF13-2784270E4C8D}"/>
              </a:ext>
            </a:extLst>
          </p:cNvPr>
          <p:cNvSpPr txBox="1"/>
          <p:nvPr/>
        </p:nvSpPr>
        <p:spPr>
          <a:xfrm>
            <a:off x="2394922" y="3975447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云南大学，信息学院，副教授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401FA5-8F05-69AD-40FC-568FC05CB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16632"/>
            <a:ext cx="956781" cy="106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ECA3EA-4CE5-EE59-554E-9B13F8AE0C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AC190E8-36CC-4458-80FA-D218E44B1474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</a:t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advTm="48766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2">
            <a:extLst>
              <a:ext uri="{FF2B5EF4-FFF2-40B4-BE49-F238E27FC236}">
                <a16:creationId xmlns:a16="http://schemas.microsoft.com/office/drawing/2014/main" id="{A5342EF7-204F-0D58-9AC1-774BA3BB8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771525"/>
            <a:ext cx="33734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定量</a:t>
            </a:r>
            <a:r>
              <a:rPr lang="en-US" altLang="zh-CN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zh-CN" alt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的证明</a:t>
            </a:r>
          </a:p>
        </p:txBody>
      </p:sp>
      <p:sp>
        <p:nvSpPr>
          <p:cNvPr id="6" name="Rectangle 53">
            <a:extLst>
              <a:ext uri="{FF2B5EF4-FFF2-40B4-BE49-F238E27FC236}">
                <a16:creationId xmlns:a16="http://schemas.microsoft.com/office/drawing/2014/main" id="{EDB25AB4-CC03-100A-56AA-85AA912BF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101" y="1556792"/>
            <a:ext cx="59007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dirty="0">
                <a:solidFill>
                  <a:srgbClr val="FF0000"/>
                </a:solidFill>
              </a:rPr>
              <a:t>  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若 </a:t>
            </a:r>
            <a:r>
              <a:rPr lang="en-US" altLang="zh-CN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~ </a:t>
            </a:r>
            <a:r>
              <a:rPr lang="en-US" altLang="zh-CN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则</a:t>
            </a:r>
            <a:r>
              <a:rPr lang="zh-CN" altLang="en-US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= </a:t>
            </a:r>
            <a:r>
              <a:rPr lang="en-US" altLang="zh-CN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55F7DC-25B0-A022-4665-5A45BBF85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426"/>
          <a:stretch/>
        </p:blipFill>
        <p:spPr>
          <a:xfrm>
            <a:off x="395536" y="3147261"/>
            <a:ext cx="8568951" cy="14401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4A9E1DC-CB28-4253-65F1-BF0BB6A45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8" y="2423907"/>
            <a:ext cx="7348300" cy="45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6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5" name="Text Box 11">
            <a:extLst>
              <a:ext uri="{FF2B5EF4-FFF2-40B4-BE49-F238E27FC236}">
                <a16:creationId xmlns:a16="http://schemas.microsoft.com/office/drawing/2014/main" id="{A3667859-8AF5-2A01-CA65-23EC152AA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209800"/>
            <a:ext cx="7543800" cy="1811338"/>
          </a:xfrm>
          <a:prstGeom prst="rect">
            <a:avLst/>
          </a:prstGeom>
          <a:noFill/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dist">
              <a:spcBef>
                <a:spcPct val="50000"/>
              </a:spcBef>
            </a:pPr>
            <a:r>
              <a:rPr lang="en-US" altLang="zh-CN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根据这一定理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为求矩阵的秩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只要把矩阵</a:t>
            </a:r>
          </a:p>
          <a:p>
            <a:pPr algn="dist"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用初等行变换变成行阶梯形矩阵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行阶梯形矩</a:t>
            </a:r>
          </a:p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阵中非零行的行数即是该矩阵的秩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sp>
        <p:nvSpPr>
          <p:cNvPr id="11276" name="Text Box 12">
            <a:extLst>
              <a:ext uri="{FF2B5EF4-FFF2-40B4-BE49-F238E27FC236}">
                <a16:creationId xmlns:a16="http://schemas.microsoft.com/office/drawing/2014/main" id="{AC38F370-C642-C25B-019D-CC4821CCB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662488"/>
            <a:ext cx="6781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      </a:t>
            </a:r>
            <a:r>
              <a:rPr lang="zh-CN" altLang="en-US"/>
              <a:t>下面用该方法求矩阵的秩</a:t>
            </a:r>
            <a:r>
              <a:rPr lang="en-US" altLang="zh-CN"/>
              <a:t>.</a:t>
            </a:r>
          </a:p>
        </p:txBody>
      </p:sp>
      <p:sp>
        <p:nvSpPr>
          <p:cNvPr id="11295" name="Rectangle 31">
            <a:extLst>
              <a:ext uri="{FF2B5EF4-FFF2-40B4-BE49-F238E27FC236}">
                <a16:creationId xmlns:a16="http://schemas.microsoft.com/office/drawing/2014/main" id="{3DA4FC69-08A1-89C7-B312-277B474F1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209800"/>
            <a:ext cx="7543800" cy="18288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96" name="Rectangle 32">
            <a:extLst>
              <a:ext uri="{FF2B5EF4-FFF2-40B4-BE49-F238E27FC236}">
                <a16:creationId xmlns:a16="http://schemas.microsoft.com/office/drawing/2014/main" id="{ED7561A3-09C0-F614-D650-FA1B21612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209800"/>
            <a:ext cx="7543800" cy="18288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97" name="Text Box 33">
            <a:extLst>
              <a:ext uri="{FF2B5EF4-FFF2-40B4-BE49-F238E27FC236}">
                <a16:creationId xmlns:a16="http://schemas.microsoft.com/office/drawing/2014/main" id="{49723FE3-6993-267E-C12D-BA820E6A1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771525"/>
            <a:ext cx="4953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四、矩阵秩的求法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2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5" grpId="0" animBg="1" autoUpdateAnimBg="0"/>
      <p:bldP spid="11276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Text Box 10">
            <a:extLst>
              <a:ext uri="{FF2B5EF4-FFF2-40B4-BE49-F238E27FC236}">
                <a16:creationId xmlns:a16="http://schemas.microsoft.com/office/drawing/2014/main" id="{A5DC0595-A452-B10A-962D-C076D1D1E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833438"/>
            <a:ext cx="56927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5</a:t>
            </a:r>
            <a:r>
              <a:rPr lang="en-US" altLang="zh-CN" dirty="0"/>
              <a:t>  </a:t>
            </a:r>
            <a:r>
              <a:rPr lang="zh-CN" altLang="en-US" dirty="0"/>
              <a:t>求矩阵 </a:t>
            </a:r>
            <a:r>
              <a:rPr lang="en-US" altLang="zh-CN" i="1" dirty="0"/>
              <a:t>A </a:t>
            </a:r>
            <a:r>
              <a:rPr lang="zh-CN" altLang="en-US" dirty="0"/>
              <a:t>和 </a:t>
            </a:r>
            <a:r>
              <a:rPr lang="en-US" altLang="zh-CN" i="1" dirty="0"/>
              <a:t>B</a:t>
            </a:r>
            <a:r>
              <a:rPr lang="en-US" altLang="zh-CN" dirty="0"/>
              <a:t> </a:t>
            </a:r>
            <a:r>
              <a:rPr lang="zh-CN" altLang="en-US" dirty="0"/>
              <a:t>的秩，其中</a:t>
            </a:r>
          </a:p>
        </p:txBody>
      </p:sp>
      <p:graphicFrame>
        <p:nvGraphicFramePr>
          <p:cNvPr id="5131" name="Object 11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D5779BBE-A33D-D26F-BB31-6779ECB88A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314454"/>
              </p:ext>
            </p:extLst>
          </p:nvPr>
        </p:nvGraphicFramePr>
        <p:xfrm>
          <a:off x="1027113" y="1647825"/>
          <a:ext cx="7261225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82880" imgH="914400" progId="Equation.DSMT4">
                  <p:embed/>
                </p:oleObj>
              </mc:Choice>
              <mc:Fallback>
                <p:oleObj name="Equation" r:id="rId2" imgW="2882880" imgH="914400" progId="Equation.DSMT4">
                  <p:embed/>
                  <p:pic>
                    <p:nvPicPr>
                      <p:cNvPr id="5131" name="Object 11">
                        <a:hlinkClick r:id="" action="ppaction://ole?verb=0" highlightClick="1"/>
                        <a:hlinkHover r:id="" action="ppaction://macro?name=Macro1" highlightClick="1"/>
                        <a:extLst>
                          <a:ext uri="{FF2B5EF4-FFF2-40B4-BE49-F238E27FC236}">
                            <a16:creationId xmlns:a16="http://schemas.microsoft.com/office/drawing/2014/main" id="{D5779BBE-A33D-D26F-BB31-6779ECB88A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113" y="1647825"/>
                        <a:ext cx="7261225" cy="20097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58" name="Object 38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9FB097F-DBB7-7430-7D07-8B239E954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3670300"/>
          <a:ext cx="57626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4" imgW="4530771" imgH="3396846" progId="PowerPoint.Show.8">
                  <p:embed/>
                </p:oleObj>
              </mc:Choice>
              <mc:Fallback>
                <p:oleObj name="演示文稿" r:id="rId4" imgW="4530771" imgH="3396846" progId="PowerPoint.Show.8">
                  <p:embed/>
                  <p:pic>
                    <p:nvPicPr>
                      <p:cNvPr id="5158" name="Object 38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E9FB097F-DBB7-7430-7D07-8B239E9547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64" t="56284" r="85434" b="35315"/>
                      <a:stretch>
                        <a:fillRect/>
                      </a:stretch>
                    </p:blipFill>
                    <p:spPr bwMode="auto">
                      <a:xfrm>
                        <a:off x="755650" y="3670300"/>
                        <a:ext cx="576263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62" name="Picture 42">
            <a:extLst>
              <a:ext uri="{FF2B5EF4-FFF2-40B4-BE49-F238E27FC236}">
                <a16:creationId xmlns:a16="http://schemas.microsoft.com/office/drawing/2014/main" id="{E89CFC91-789C-3C81-4726-08F9BACA0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575" y="3998052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C306931-313E-45F8-58FD-BEEF9B6A025D}"/>
              </a:ext>
            </a:extLst>
          </p:cNvPr>
          <p:cNvSpPr txBox="1"/>
          <p:nvPr/>
        </p:nvSpPr>
        <p:spPr>
          <a:xfrm>
            <a:off x="1473199" y="3730556"/>
            <a:ext cx="63690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分析：（</a:t>
            </a:r>
            <a:r>
              <a:rPr lang="en-US" altLang="zh-CN" dirty="0"/>
              <a:t>1</a:t>
            </a:r>
            <a:r>
              <a:rPr lang="zh-CN" altLang="en-US" dirty="0"/>
              <a:t>）用定义法求解</a:t>
            </a:r>
            <a:r>
              <a:rPr lang="en-US" altLang="zh-CN" dirty="0"/>
              <a:t>A</a:t>
            </a:r>
            <a:r>
              <a:rPr lang="zh-CN" altLang="en-US" dirty="0"/>
              <a:t>的秩。</a:t>
            </a:r>
            <a:endParaRPr lang="en-US" altLang="zh-CN" dirty="0"/>
          </a:p>
          <a:p>
            <a:r>
              <a:rPr lang="en-US" altLang="zh-CN" dirty="0"/>
              <a:t>            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）用初等行变换求解</a:t>
            </a:r>
            <a:r>
              <a:rPr lang="en-US" altLang="zh-CN" dirty="0"/>
              <a:t>B</a:t>
            </a:r>
            <a:r>
              <a:rPr lang="zh-CN" altLang="en-US" dirty="0"/>
              <a:t>的秩。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8706856"/>
      </p:ext>
    </p:ext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FF40D2FA-AE61-0912-8B0E-5CAA83DB7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738188"/>
            <a:ext cx="15779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  <a:r>
              <a:rPr lang="en-US" altLang="zh-CN" dirty="0"/>
              <a:t>  </a:t>
            </a:r>
            <a:r>
              <a:rPr lang="zh-CN" altLang="en-US" dirty="0"/>
              <a:t>设</a:t>
            </a:r>
          </a:p>
        </p:txBody>
      </p:sp>
      <p:graphicFrame>
        <p:nvGraphicFramePr>
          <p:cNvPr id="22531" name="Object 3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60499F61-D2E2-5707-5E1C-D2B0549279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5300" y="1546225"/>
          <a:ext cx="5537200" cy="247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97080" imgH="914400" progId="Equation.3">
                  <p:embed/>
                </p:oleObj>
              </mc:Choice>
              <mc:Fallback>
                <p:oleObj name="Equation" r:id="rId2" imgW="2197080" imgH="914400" progId="Equation.3">
                  <p:embed/>
                  <p:pic>
                    <p:nvPicPr>
                      <p:cNvPr id="22531" name="Object 3">
                        <a:hlinkClick r:id="" action="ppaction://ole?verb=0" highlightClick="1"/>
                        <a:hlinkHover r:id="" action="ppaction://macro?name=Macro1" highlightClick="1"/>
                        <a:extLst>
                          <a:ext uri="{FF2B5EF4-FFF2-40B4-BE49-F238E27FC236}">
                            <a16:creationId xmlns:a16="http://schemas.microsoft.com/office/drawing/2014/main" id="{60499F61-D2E2-5707-5E1C-D2B0549279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300" y="1546225"/>
                        <a:ext cx="5537200" cy="247173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Text Box 4">
            <a:extLst>
              <a:ext uri="{FF2B5EF4-FFF2-40B4-BE49-F238E27FC236}">
                <a16:creationId xmlns:a16="http://schemas.microsoft.com/office/drawing/2014/main" id="{27FC04C1-3CC7-4DA3-E1FF-5085C6A0E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213225"/>
            <a:ext cx="5867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求矩阵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及矩阵 </a:t>
            </a:r>
            <a:r>
              <a:rPr lang="en-US" altLang="zh-CN" i="1"/>
              <a:t>B</a:t>
            </a:r>
            <a:r>
              <a:rPr lang="en-US" altLang="zh-CN"/>
              <a:t> = ( </a:t>
            </a:r>
            <a:r>
              <a:rPr lang="en-US" altLang="zh-CN" i="1"/>
              <a:t>A</a:t>
            </a:r>
            <a:r>
              <a:rPr lang="en-US" altLang="zh-CN"/>
              <a:t> , </a:t>
            </a:r>
            <a:r>
              <a:rPr lang="en-US" altLang="zh-CN" i="1"/>
              <a:t>b</a:t>
            </a:r>
            <a:r>
              <a:rPr lang="en-US" altLang="zh-CN"/>
              <a:t> ) </a:t>
            </a:r>
            <a:r>
              <a:rPr lang="zh-CN" altLang="en-US"/>
              <a:t>的秩</a:t>
            </a:r>
            <a:r>
              <a:rPr lang="en-US" altLang="zh-CN"/>
              <a:t>.</a:t>
            </a:r>
          </a:p>
        </p:txBody>
      </p:sp>
      <p:sp>
        <p:nvSpPr>
          <p:cNvPr id="22534" name="Text Box 6">
            <a:extLst>
              <a:ext uri="{FF2B5EF4-FFF2-40B4-BE49-F238E27FC236}">
                <a16:creationId xmlns:a16="http://schemas.microsoft.com/office/drawing/2014/main" id="{AFDF5AE4-36E2-1E2F-6D30-F8209D7FB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5051425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解</a:t>
            </a:r>
            <a:endParaRPr lang="zh-CN" altLang="en-US"/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4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084985D-30A8-0256-92B8-680D2A59B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727703"/>
            <a:ext cx="6646745" cy="1667449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C952B04A-C11B-6786-0171-2BC73236B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976653"/>
            <a:ext cx="1512167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7</a:t>
            </a:r>
            <a:r>
              <a:rPr lang="en-US" altLang="zh-CN" dirty="0"/>
              <a:t> 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64D0F7-F73F-97E5-BFBF-B2620AF74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780928"/>
            <a:ext cx="7064313" cy="233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8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4" name="Text Box 42">
            <a:extLst>
              <a:ext uri="{FF2B5EF4-FFF2-40B4-BE49-F238E27FC236}">
                <a16:creationId xmlns:a16="http://schemas.microsoft.com/office/drawing/2014/main" id="{3D3DE368-F27A-81C1-A312-5079B8AAB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804863"/>
            <a:ext cx="4953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五、矩阵秩的性质</a:t>
            </a:r>
          </a:p>
        </p:txBody>
      </p:sp>
      <p:sp>
        <p:nvSpPr>
          <p:cNvPr id="13356" name="Rectangle 44">
            <a:extLst>
              <a:ext uri="{FF2B5EF4-FFF2-40B4-BE49-F238E27FC236}">
                <a16:creationId xmlns:a16="http://schemas.microsoft.com/office/drawing/2014/main" id="{884336B9-A001-20EC-6B52-3C92EA029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88" y="2557463"/>
            <a:ext cx="56276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ea typeface="新宋体" panose="02010609030101010101" pitchFamily="49" charset="-122"/>
                <a:sym typeface="Symbol" panose="05050102010706020507" pitchFamily="18" charset="2"/>
              </a:rPr>
              <a:t>（</a:t>
            </a:r>
            <a:r>
              <a:rPr lang="en-US" altLang="zh-CN" dirty="0">
                <a:solidFill>
                  <a:schemeClr val="accent2"/>
                </a:solidFill>
                <a:ea typeface="新宋体" panose="02010609030101010101" pitchFamily="49" charset="-122"/>
                <a:sym typeface="Symbol" panose="05050102010706020507" pitchFamily="18" charset="2"/>
              </a:rPr>
              <a:t>1</a:t>
            </a:r>
            <a:r>
              <a:rPr lang="zh-CN" altLang="en-US" dirty="0">
                <a:solidFill>
                  <a:schemeClr val="accent2"/>
                </a:solidFill>
                <a:ea typeface="新宋体" panose="02010609030101010101" pitchFamily="49" charset="-122"/>
                <a:sym typeface="Symbol" panose="05050102010706020507" pitchFamily="18" charset="2"/>
              </a:rPr>
              <a:t>）</a:t>
            </a:r>
            <a:r>
              <a:rPr lang="zh-CN" altLang="en-US" dirty="0">
                <a:ea typeface="新宋体" panose="02010609030101010101" pitchFamily="49" charset="-122"/>
                <a:sym typeface="Symbol" panose="05050102010706020507" pitchFamily="18" charset="2"/>
              </a:rPr>
              <a:t> 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0 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 err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 dirty="0" err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baseline="-25000" dirty="0" err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</a:t>
            </a:r>
            <a:r>
              <a:rPr lang="en-US" altLang="zh-CN" b="0" i="1" baseline="-25000" dirty="0" err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min{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m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n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} .</a:t>
            </a:r>
          </a:p>
        </p:txBody>
      </p:sp>
      <p:sp>
        <p:nvSpPr>
          <p:cNvPr id="13357" name="Text Box 45">
            <a:extLst>
              <a:ext uri="{FF2B5EF4-FFF2-40B4-BE49-F238E27FC236}">
                <a16:creationId xmlns:a16="http://schemas.microsoft.com/office/drawing/2014/main" id="{CF51F22A-CA6F-8BCF-B42F-0E3D97B6B7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3319463"/>
            <a:ext cx="4114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ea typeface="新宋体" panose="02010609030101010101" pitchFamily="49" charset="-122"/>
                <a:sym typeface="Symbol" panose="05050102010706020507" pitchFamily="18" charset="2"/>
              </a:rPr>
              <a:t>（</a:t>
            </a:r>
            <a:r>
              <a:rPr lang="en-US" altLang="zh-CN" dirty="0">
                <a:solidFill>
                  <a:schemeClr val="accent2"/>
                </a:solidFill>
                <a:ea typeface="新宋体" panose="02010609030101010101" pitchFamily="49" charset="-122"/>
                <a:sym typeface="Symbol" panose="05050102010706020507" pitchFamily="18" charset="2"/>
              </a:rPr>
              <a:t>2</a:t>
            </a:r>
            <a:r>
              <a:rPr lang="zh-CN" altLang="en-US" dirty="0">
                <a:solidFill>
                  <a:schemeClr val="accent2"/>
                </a:solidFill>
                <a:ea typeface="新宋体" panose="02010609030101010101" pitchFamily="49" charset="-122"/>
                <a:sym typeface="Symbol" panose="05050102010706020507" pitchFamily="18" charset="2"/>
              </a:rPr>
              <a:t>）</a:t>
            </a:r>
            <a:r>
              <a:rPr lang="zh-CN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30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=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.</a:t>
            </a:r>
          </a:p>
        </p:txBody>
      </p:sp>
      <p:sp>
        <p:nvSpPr>
          <p:cNvPr id="13358" name="Rectangle 46">
            <a:extLst>
              <a:ext uri="{FF2B5EF4-FFF2-40B4-BE49-F238E27FC236}">
                <a16:creationId xmlns:a16="http://schemas.microsoft.com/office/drawing/2014/main" id="{ECF77693-E5F1-4146-71BD-CDFB24549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88" y="4057650"/>
            <a:ext cx="605336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ea typeface="新宋体" panose="02010609030101010101" pitchFamily="49" charset="-122"/>
                <a:sym typeface="Symbol" panose="05050102010706020507" pitchFamily="18" charset="2"/>
              </a:rPr>
              <a:t>（</a:t>
            </a:r>
            <a:r>
              <a:rPr lang="en-US" altLang="zh-CN" dirty="0">
                <a:solidFill>
                  <a:schemeClr val="accent2"/>
                </a:solidFill>
                <a:ea typeface="新宋体" panose="02010609030101010101" pitchFamily="49" charset="-122"/>
                <a:sym typeface="Symbol" panose="05050102010706020507" pitchFamily="18" charset="2"/>
              </a:rPr>
              <a:t>3</a:t>
            </a:r>
            <a:r>
              <a:rPr lang="zh-CN" altLang="en-US" dirty="0">
                <a:solidFill>
                  <a:schemeClr val="accent2"/>
                </a:solidFill>
                <a:ea typeface="新宋体" panose="02010609030101010101" pitchFamily="49" charset="-122"/>
                <a:sym typeface="Symbol" panose="05050102010706020507" pitchFamily="18" charset="2"/>
              </a:rPr>
              <a:t>）</a:t>
            </a:r>
            <a:r>
              <a:rPr lang="zh-CN" altLang="en-US" dirty="0">
                <a:ea typeface="新宋体" panose="02010609030101010101" pitchFamily="49" charset="-122"/>
                <a:sym typeface="Symbol" panose="05050102010706020507" pitchFamily="18" charset="2"/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若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~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则</a:t>
            </a:r>
            <a:r>
              <a:rPr lang="zh-CN" altLang="en-US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=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.</a:t>
            </a:r>
          </a:p>
        </p:txBody>
      </p:sp>
      <p:sp>
        <p:nvSpPr>
          <p:cNvPr id="13359" name="Rectangle 47">
            <a:extLst>
              <a:ext uri="{FF2B5EF4-FFF2-40B4-BE49-F238E27FC236}">
                <a16:creationId xmlns:a16="http://schemas.microsoft.com/office/drawing/2014/main" id="{87A8677B-D218-9DDE-0B1E-1FBC2AC53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88" y="4795838"/>
            <a:ext cx="7239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ea typeface="新宋体" panose="02010609030101010101" pitchFamily="49" charset="-122"/>
                <a:sym typeface="Symbol" panose="05050102010706020507" pitchFamily="18" charset="2"/>
              </a:rPr>
              <a:t>（</a:t>
            </a:r>
            <a:r>
              <a:rPr lang="en-US" altLang="zh-CN" dirty="0">
                <a:solidFill>
                  <a:schemeClr val="accent2"/>
                </a:solidFill>
                <a:ea typeface="新宋体" panose="02010609030101010101" pitchFamily="49" charset="-122"/>
                <a:sym typeface="Symbol" panose="05050102010706020507" pitchFamily="18" charset="2"/>
              </a:rPr>
              <a:t>4</a:t>
            </a:r>
            <a:r>
              <a:rPr lang="zh-CN" altLang="en-US" dirty="0">
                <a:solidFill>
                  <a:schemeClr val="accent2"/>
                </a:solidFill>
                <a:ea typeface="新宋体" panose="02010609030101010101" pitchFamily="49" charset="-122"/>
                <a:sym typeface="Symbol" panose="05050102010706020507" pitchFamily="18" charset="2"/>
              </a:rPr>
              <a:t>）</a:t>
            </a:r>
            <a:r>
              <a:rPr lang="zh-CN" altLang="en-US" dirty="0">
                <a:ea typeface="新宋体" panose="02010609030101010101" pitchFamily="49" charset="-122"/>
                <a:sym typeface="Symbol" panose="05050102010706020507" pitchFamily="18" charset="2"/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若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可逆，则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PAQ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) =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.</a:t>
            </a:r>
          </a:p>
        </p:txBody>
      </p:sp>
      <p:sp>
        <p:nvSpPr>
          <p:cNvPr id="13364" name="Text Box 52">
            <a:extLst>
              <a:ext uri="{FF2B5EF4-FFF2-40B4-BE49-F238E27FC236}">
                <a16:creationId xmlns:a16="http://schemas.microsoft.com/office/drawing/2014/main" id="{48644D48-EA90-EB31-73B0-8FFF671C0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1719263"/>
            <a:ext cx="3886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矩阵的秩有以下性质：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56" grpId="0" build="p" autoUpdateAnimBg="0"/>
      <p:bldP spid="13357" grpId="0" build="p" autoUpdateAnimBg="0"/>
      <p:bldP spid="13358" grpId="0" build="p" autoUpdateAnimBg="0"/>
      <p:bldP spid="13359" grpId="0" build="p" autoUpdateAnimBg="0"/>
      <p:bldP spid="13364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BFCDC1C-0642-A927-8F1E-42986302F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299" y="3102769"/>
            <a:ext cx="487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ea typeface="新宋体" panose="02010609030101010101" pitchFamily="49" charset="-122"/>
                <a:sym typeface="Symbol" panose="05050102010706020507" pitchFamily="18" charset="2"/>
              </a:rPr>
              <a:t>（</a:t>
            </a:r>
            <a:r>
              <a:rPr lang="en-US" altLang="zh-CN" dirty="0">
                <a:solidFill>
                  <a:schemeClr val="accent2"/>
                </a:solidFill>
                <a:ea typeface="新宋体" panose="02010609030101010101" pitchFamily="49" charset="-122"/>
                <a:sym typeface="Symbol" panose="05050102010706020507" pitchFamily="18" charset="2"/>
              </a:rPr>
              <a:t>6</a:t>
            </a:r>
            <a:r>
              <a:rPr lang="zh-CN" altLang="en-US" dirty="0">
                <a:solidFill>
                  <a:schemeClr val="accent2"/>
                </a:solidFill>
                <a:ea typeface="新宋体" panose="02010609030101010101" pitchFamily="49" charset="-122"/>
                <a:sym typeface="Symbol" panose="05050102010706020507" pitchFamily="18" charset="2"/>
              </a:rPr>
              <a:t>）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+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.</a:t>
            </a:r>
          </a:p>
        </p:txBody>
      </p:sp>
      <p:sp>
        <p:nvSpPr>
          <p:cNvPr id="23560" name="Rectangle 8">
            <a:extLst>
              <a:ext uri="{FF2B5EF4-FFF2-40B4-BE49-F238E27FC236}">
                <a16:creationId xmlns:a16="http://schemas.microsoft.com/office/drawing/2014/main" id="{3CCFEC8F-4D09-C661-FCEC-142498516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950" y="4167188"/>
            <a:ext cx="6553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ea typeface="新宋体" panose="02010609030101010101" pitchFamily="49" charset="-122"/>
                <a:sym typeface="Symbol" panose="05050102010706020507" pitchFamily="18" charset="2"/>
              </a:rPr>
              <a:t>（</a:t>
            </a:r>
            <a:r>
              <a:rPr lang="en-US" altLang="zh-CN" dirty="0">
                <a:solidFill>
                  <a:schemeClr val="accent2"/>
                </a:solidFill>
                <a:ea typeface="新宋体" panose="02010609030101010101" pitchFamily="49" charset="-122"/>
                <a:sym typeface="Symbol" panose="05050102010706020507" pitchFamily="18" charset="2"/>
              </a:rPr>
              <a:t>7</a:t>
            </a:r>
            <a:r>
              <a:rPr lang="zh-CN" altLang="en-US" dirty="0">
                <a:solidFill>
                  <a:schemeClr val="accent2"/>
                </a:solidFill>
                <a:ea typeface="新宋体" panose="02010609030101010101" pitchFamily="49" charset="-122"/>
                <a:sym typeface="Symbol" panose="05050102010706020507" pitchFamily="18" charset="2"/>
              </a:rPr>
              <a:t>）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AB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min{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,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} .</a:t>
            </a:r>
          </a:p>
        </p:txBody>
      </p:sp>
      <p:sp>
        <p:nvSpPr>
          <p:cNvPr id="23561" name="Rectangle 9">
            <a:extLst>
              <a:ext uri="{FF2B5EF4-FFF2-40B4-BE49-F238E27FC236}">
                <a16:creationId xmlns:a16="http://schemas.microsoft.com/office/drawing/2014/main" id="{02E10C3F-A190-1D86-5111-4D7EF146D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950" y="5357813"/>
            <a:ext cx="731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ea typeface="新宋体" panose="02010609030101010101" pitchFamily="49" charset="-122"/>
                <a:sym typeface="Symbol" panose="05050102010706020507" pitchFamily="18" charset="2"/>
              </a:rPr>
              <a:t>（</a:t>
            </a:r>
            <a:r>
              <a:rPr lang="en-US" altLang="zh-CN" dirty="0">
                <a:solidFill>
                  <a:schemeClr val="accent2"/>
                </a:solidFill>
                <a:ea typeface="新宋体" panose="02010609030101010101" pitchFamily="49" charset="-122"/>
                <a:sym typeface="Symbol" panose="05050102010706020507" pitchFamily="18" charset="2"/>
              </a:rPr>
              <a:t>8</a:t>
            </a:r>
            <a:r>
              <a:rPr lang="zh-CN" altLang="en-US" dirty="0">
                <a:solidFill>
                  <a:schemeClr val="accent2"/>
                </a:solidFill>
                <a:ea typeface="新宋体" panose="02010609030101010101" pitchFamily="49" charset="-122"/>
                <a:sym typeface="Symbol" panose="05050102010706020507" pitchFamily="18" charset="2"/>
              </a:rPr>
              <a:t>）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若 </a:t>
            </a:r>
            <a:r>
              <a:rPr lang="en-US" altLang="zh-CN" i="1" dirty="0" err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 dirty="0" err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baseline="-25000" dirty="0" err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</a:t>
            </a:r>
            <a:r>
              <a:rPr lang="en-US" altLang="zh-CN" b="0" i="1" baseline="-25000" dirty="0" err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i="1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i="1" dirty="0" err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="0" i="1" baseline="-25000" dirty="0" err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baseline="-25000" dirty="0" err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</a:t>
            </a:r>
            <a:r>
              <a:rPr lang="en-US" altLang="zh-CN" b="0" i="1" baseline="-25000" dirty="0" err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O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，则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+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n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.</a:t>
            </a:r>
          </a:p>
        </p:txBody>
      </p:sp>
      <p:sp>
        <p:nvSpPr>
          <p:cNvPr id="23562" name="Rectangle 10">
            <a:extLst>
              <a:ext uri="{FF2B5EF4-FFF2-40B4-BE49-F238E27FC236}">
                <a16:creationId xmlns:a16="http://schemas.microsoft.com/office/drawing/2014/main" id="{AF48DE4D-DA8B-3467-E0BD-7EFFF2BB2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950" y="771525"/>
            <a:ext cx="807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ea typeface="新宋体" panose="02010609030101010101" pitchFamily="49" charset="-122"/>
                <a:sym typeface="Symbol" panose="05050102010706020507" pitchFamily="18" charset="2"/>
              </a:rPr>
              <a:t>（</a:t>
            </a:r>
            <a:r>
              <a:rPr lang="en-US" altLang="zh-CN" dirty="0">
                <a:solidFill>
                  <a:srgbClr val="FF0000"/>
                </a:solidFill>
                <a:ea typeface="新宋体" panose="02010609030101010101" pitchFamily="49" charset="-122"/>
                <a:sym typeface="Symbol" panose="05050102010706020507" pitchFamily="18" charset="2"/>
              </a:rPr>
              <a:t>5</a:t>
            </a:r>
            <a:r>
              <a:rPr lang="zh-CN" altLang="en-US" dirty="0">
                <a:solidFill>
                  <a:srgbClr val="FF0000"/>
                </a:solidFill>
                <a:ea typeface="新宋体" panose="02010609030101010101" pitchFamily="49" charset="-122"/>
                <a:sym typeface="Symbol" panose="05050102010706020507" pitchFamily="18" charset="2"/>
              </a:rPr>
              <a:t>） 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max{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,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} 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+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,</a:t>
            </a:r>
          </a:p>
        </p:txBody>
      </p:sp>
      <p:sp>
        <p:nvSpPr>
          <p:cNvPr id="23563" name="Text Box 11">
            <a:extLst>
              <a:ext uri="{FF2B5EF4-FFF2-40B4-BE49-F238E27FC236}">
                <a16:creationId xmlns:a16="http://schemas.microsoft.com/office/drawing/2014/main" id="{1ED37819-3190-B69E-C77B-1CE3F624F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443038"/>
            <a:ext cx="6248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特别地，当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为列向量时，有</a:t>
            </a:r>
          </a:p>
        </p:txBody>
      </p:sp>
      <p:sp>
        <p:nvSpPr>
          <p:cNvPr id="23564" name="Rectangle 12">
            <a:extLst>
              <a:ext uri="{FF2B5EF4-FFF2-40B4-BE49-F238E27FC236}">
                <a16:creationId xmlns:a16="http://schemas.microsoft.com/office/drawing/2014/main" id="{E18A17A9-CA50-8D5E-57C1-A7D52A8A9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775" y="2066925"/>
            <a:ext cx="5133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+1 .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build="p" autoUpdateAnimBg="0"/>
      <p:bldP spid="23560" grpId="0" build="p" autoUpdateAnimBg="0"/>
      <p:bldP spid="23561" grpId="0" build="p" autoUpdateAnimBg="0"/>
      <p:bldP spid="23562" grpId="0" build="p" autoUpdateAnimBg="0"/>
      <p:bldP spid="23563" grpId="0" build="p" autoUpdateAnimBg="0"/>
      <p:bldP spid="23564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>
            <a:extLst>
              <a:ext uri="{FF2B5EF4-FFF2-40B4-BE49-F238E27FC236}">
                <a16:creationId xmlns:a16="http://schemas.microsoft.com/office/drawing/2014/main" id="{9E7D932F-A274-F3E9-BC9E-6FE382C36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144" y="1124744"/>
            <a:ext cx="8077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ea typeface="新宋体" panose="02010609030101010101" pitchFamily="49" charset="-122"/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ea typeface="新宋体" panose="02010609030101010101" pitchFamily="49" charset="-122"/>
                <a:sym typeface="Symbol" panose="05050102010706020507" pitchFamily="18" charset="2"/>
              </a:rPr>
              <a:t>5</a:t>
            </a:r>
            <a:r>
              <a:rPr lang="zh-CN" altLang="en-US" sz="2400" dirty="0">
                <a:solidFill>
                  <a:srgbClr val="FF0000"/>
                </a:solidFill>
                <a:ea typeface="新宋体" panose="02010609030101010101" pitchFamily="49" charset="-122"/>
                <a:sym typeface="Symbol" panose="05050102010706020507" pitchFamily="18" charset="2"/>
              </a:rPr>
              <a:t>） 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max{</a:t>
            </a:r>
            <a:r>
              <a:rPr lang="en-US" altLang="zh-CN" sz="240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sz="240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, </a:t>
            </a:r>
            <a:r>
              <a:rPr lang="en-US" altLang="zh-CN" sz="240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sz="240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} </a:t>
            </a:r>
            <a:r>
              <a:rPr lang="en-US" altLang="zh-CN" sz="2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sz="240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r>
              <a:rPr lang="en-US" altLang="zh-CN" sz="240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US" altLang="zh-CN" sz="2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sz="240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+ </a:t>
            </a:r>
            <a:r>
              <a:rPr lang="en-US" altLang="zh-CN" sz="240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sz="240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,</a:t>
            </a: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F4E1F492-12DC-8BB7-631D-5E30AFC53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888" y="1644168"/>
            <a:ext cx="82089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特别地，当 </a:t>
            </a:r>
            <a:r>
              <a:rPr lang="en-US" altLang="zh-CN" sz="240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sz="240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为列向量时，有</a:t>
            </a:r>
            <a:r>
              <a:rPr lang="en-US" altLang="zh-CN" sz="240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sz="240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US" altLang="zh-CN" sz="2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sz="240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r>
              <a:rPr lang="en-US" altLang="zh-CN" sz="240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US" altLang="zh-CN" sz="2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sz="240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+1 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B35397-A08A-456B-13BF-EEB05DF4D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420888"/>
            <a:ext cx="8640960" cy="3197939"/>
          </a:xfrm>
          <a:prstGeom prst="rect">
            <a:avLst/>
          </a:prstGeom>
        </p:spPr>
      </p:pic>
      <p:sp>
        <p:nvSpPr>
          <p:cNvPr id="9" name="Text Box 42">
            <a:extLst>
              <a:ext uri="{FF2B5EF4-FFF2-40B4-BE49-F238E27FC236}">
                <a16:creationId xmlns:a16="http://schemas.microsoft.com/office/drawing/2014/main" id="{A08DC586-9AE3-F944-2E96-4DD5DA91E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9108"/>
            <a:ext cx="28438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性质</a:t>
            </a:r>
            <a:r>
              <a:rPr lang="en-US" altLang="zh-CN" sz="24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(5) </a:t>
            </a:r>
            <a:r>
              <a:rPr lang="zh-CN" altLang="en-US" sz="24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证明</a:t>
            </a:r>
          </a:p>
        </p:txBody>
      </p:sp>
    </p:spTree>
    <p:extLst>
      <p:ext uri="{BB962C8B-B14F-4D97-AF65-F5344CB8AC3E}">
        <p14:creationId xmlns:p14="http://schemas.microsoft.com/office/powerpoint/2010/main" val="123970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  <p:bldP spid="6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2">
            <a:extLst>
              <a:ext uri="{FF2B5EF4-FFF2-40B4-BE49-F238E27FC236}">
                <a16:creationId xmlns:a16="http://schemas.microsoft.com/office/drawing/2014/main" id="{672FA210-7201-A3F0-612E-D0C7DF045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9108"/>
            <a:ext cx="2771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性质</a:t>
            </a:r>
            <a:r>
              <a:rPr lang="en-US" altLang="zh-CN" sz="24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(6) </a:t>
            </a:r>
            <a:r>
              <a:rPr lang="zh-CN" altLang="en-US" sz="24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证明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32579A-FB25-638E-A1C1-7CDBEFE2A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1" y="1268760"/>
            <a:ext cx="8820472" cy="355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77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>
            <a:extLst>
              <a:ext uri="{FF2B5EF4-FFF2-40B4-BE49-F238E27FC236}">
                <a16:creationId xmlns:a16="http://schemas.microsoft.com/office/drawing/2014/main" id="{991E58B1-DD4B-D7A5-AF62-78C0F98C5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488" y="796925"/>
            <a:ext cx="7239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8</a:t>
            </a:r>
            <a:r>
              <a:rPr lang="en-US" altLang="zh-CN"/>
              <a:t>  </a:t>
            </a:r>
            <a:r>
              <a:rPr lang="zh-CN" altLang="en-US"/>
              <a:t>设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为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阶方阵，证明</a:t>
            </a:r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69F3CAA4-F5F8-9323-9D39-6CF7D0CD5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5525" y="1482725"/>
            <a:ext cx="4724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/>
              <a:t>R</a:t>
            </a:r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/>
              <a:t> + </a:t>
            </a:r>
            <a:r>
              <a:rPr lang="en-US" altLang="zh-CN" i="1"/>
              <a:t>E</a:t>
            </a:r>
            <a:r>
              <a:rPr lang="en-US" altLang="zh-CN"/>
              <a:t>) + </a:t>
            </a:r>
            <a:r>
              <a:rPr lang="en-US" altLang="zh-CN" i="1"/>
              <a:t>R</a:t>
            </a:r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/>
              <a:t> – </a:t>
            </a:r>
            <a:r>
              <a:rPr lang="en-US" altLang="zh-CN" i="1"/>
              <a:t>E</a:t>
            </a:r>
            <a:r>
              <a:rPr lang="en-US" altLang="zh-CN"/>
              <a:t>) </a:t>
            </a:r>
            <a:r>
              <a:rPr lang="en-US" altLang="zh-CN" sz="2400">
                <a:ea typeface="宋体" panose="02010600030101010101" pitchFamily="2" charset="-122"/>
                <a:sym typeface="Symbol" panose="05050102010706020507" pitchFamily="18" charset="2"/>
              </a:rPr>
              <a:t>≥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en-US" altLang="zh-CN" b="0" i="1">
                <a:sym typeface="Symbol" panose="05050102010706020507" pitchFamily="18" charset="2"/>
              </a:rPr>
              <a:t>n</a:t>
            </a:r>
            <a:r>
              <a:rPr lang="en-US" altLang="zh-CN">
                <a:sym typeface="Symbol" panose="05050102010706020507" pitchFamily="18" charset="2"/>
              </a:rPr>
              <a:t> .</a:t>
            </a:r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C50EF4-3900-D6B6-70CB-F31EBED6B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82" y="2420888"/>
            <a:ext cx="6892636" cy="16213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hlinkClick r:id="rId2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0B3A409F-5224-A0C4-CF6D-D946D6AF7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890838"/>
            <a:ext cx="1219200" cy="51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引例</a:t>
            </a: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33F47300-055B-F361-FFD3-A1C412044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978025"/>
            <a:ext cx="2362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主要内容</a:t>
            </a:r>
          </a:p>
        </p:txBody>
      </p:sp>
      <p:sp>
        <p:nvSpPr>
          <p:cNvPr id="18437" name="Text Box 5">
            <a:hlinkClick r:id="rId3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58BBCA14-34BD-35EA-0940-C41CB0413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0875" y="3690938"/>
            <a:ext cx="1762125" cy="51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主要结论</a:t>
            </a:r>
          </a:p>
        </p:txBody>
      </p:sp>
      <p:sp>
        <p:nvSpPr>
          <p:cNvPr id="18439" name="Text Box 7">
            <a:hlinkClick r:id="rId4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3CBC3630-2F53-B5B9-5987-276066B58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0875" y="5286375"/>
            <a:ext cx="2524125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矩阵秩的性质</a:t>
            </a:r>
          </a:p>
        </p:txBody>
      </p:sp>
      <p:sp>
        <p:nvSpPr>
          <p:cNvPr id="18441" name="Text Box 9">
            <a:hlinkClick r:id="rId5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8270F710-97F7-70B6-38FE-E038976F9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0875" y="4476750"/>
            <a:ext cx="2600325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矩阵秩的求法</a:t>
            </a: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F0FB289E-33EB-FD35-41AC-D332B5947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881063"/>
            <a:ext cx="6934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第二节     矩  阵  的  秩</a:t>
            </a:r>
          </a:p>
        </p:txBody>
      </p:sp>
      <p:pic>
        <p:nvPicPr>
          <p:cNvPr id="18449" name="Picture 17">
            <a:extLst>
              <a:ext uri="{FF2B5EF4-FFF2-40B4-BE49-F238E27FC236}">
                <a16:creationId xmlns:a16="http://schemas.microsoft.com/office/drawing/2014/main" id="{08C19C92-711E-CEF6-D7ED-7C222CBDA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014663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>
            <a:extLst>
              <a:ext uri="{FF2B5EF4-FFF2-40B4-BE49-F238E27FC236}">
                <a16:creationId xmlns:a16="http://schemas.microsoft.com/office/drawing/2014/main" id="{5262FF62-767A-6660-E156-9E25727D6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795713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1" name="Picture 19">
            <a:extLst>
              <a:ext uri="{FF2B5EF4-FFF2-40B4-BE49-F238E27FC236}">
                <a16:creationId xmlns:a16="http://schemas.microsoft.com/office/drawing/2014/main" id="{7223CA56-B34B-D712-71A6-518E730A2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605338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>
            <a:extLst>
              <a:ext uri="{FF2B5EF4-FFF2-40B4-BE49-F238E27FC236}">
                <a16:creationId xmlns:a16="http://schemas.microsoft.com/office/drawing/2014/main" id="{3559D4F3-EE29-0C0D-FF26-F7F675EDD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405438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53" name="Text Box 21">
            <a:hlinkClick r:id="rId7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C8916A7D-5A8E-89CD-F8F7-E3C6D7B7E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909888"/>
            <a:ext cx="1219200" cy="51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定义</a:t>
            </a:r>
          </a:p>
        </p:txBody>
      </p:sp>
      <p:pic>
        <p:nvPicPr>
          <p:cNvPr id="18454" name="Picture 22">
            <a:extLst>
              <a:ext uri="{FF2B5EF4-FFF2-40B4-BE49-F238E27FC236}">
                <a16:creationId xmlns:a16="http://schemas.microsoft.com/office/drawing/2014/main" id="{0E44FEB6-4E3E-F5BA-EC58-405C6922E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033713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>
            <a:extLst>
              <a:ext uri="{FF2B5EF4-FFF2-40B4-BE49-F238E27FC236}">
                <a16:creationId xmlns:a16="http://schemas.microsoft.com/office/drawing/2014/main" id="{EEE7390C-EBD2-0596-B30C-A589C5A0C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00" y="980728"/>
            <a:ext cx="77692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9  </a:t>
            </a:r>
            <a:r>
              <a:rPr lang="zh-CN" altLang="en-US" dirty="0"/>
              <a:t>证明：若 </a:t>
            </a:r>
            <a:r>
              <a:rPr lang="en-US" altLang="zh-CN" i="1" dirty="0" err="1"/>
              <a:t>A</a:t>
            </a:r>
            <a:r>
              <a:rPr lang="en-US" altLang="zh-CN" b="0" i="1" baseline="-25000" dirty="0" err="1"/>
              <a:t>m</a:t>
            </a:r>
            <a:r>
              <a:rPr lang="en-US" altLang="zh-CN" baseline="-25000" dirty="0" err="1">
                <a:sym typeface="Symbol" panose="05050102010706020507" pitchFamily="18" charset="2"/>
              </a:rPr>
              <a:t></a:t>
            </a:r>
            <a:r>
              <a:rPr lang="en-US" altLang="zh-CN" b="0" i="1" baseline="-25000" dirty="0" err="1"/>
              <a:t>n</a:t>
            </a:r>
            <a:r>
              <a:rPr lang="en-US" altLang="zh-CN" dirty="0"/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B</a:t>
            </a:r>
            <a:r>
              <a:rPr lang="en-US" altLang="zh-CN" b="0" i="1" baseline="-25000" dirty="0" err="1">
                <a:solidFill>
                  <a:srgbClr val="FF0000"/>
                </a:solidFill>
              </a:rPr>
              <a:t>n</a:t>
            </a:r>
            <a:r>
              <a:rPr lang="en-US" altLang="zh-CN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</a:t>
            </a:r>
            <a:r>
              <a:rPr lang="en-US" altLang="zh-CN" b="0" i="1" baseline="-25000" dirty="0" err="1">
                <a:solidFill>
                  <a:srgbClr val="FF0000"/>
                </a:solidFill>
              </a:rPr>
              <a:t>l</a:t>
            </a:r>
            <a:r>
              <a:rPr lang="en-US" altLang="zh-CN" i="1" baseline="-25000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= </a:t>
            </a:r>
            <a:r>
              <a:rPr lang="en-US" altLang="zh-CN" i="1" dirty="0">
                <a:solidFill>
                  <a:srgbClr val="FF0000"/>
                </a:solidFill>
              </a:rPr>
              <a:t>C</a:t>
            </a:r>
            <a:r>
              <a:rPr lang="zh-CN" altLang="en-US" dirty="0"/>
              <a:t>，且 </a:t>
            </a:r>
            <a:r>
              <a:rPr lang="en-US" altLang="zh-CN" i="1" dirty="0"/>
              <a:t>R</a:t>
            </a:r>
            <a:r>
              <a:rPr lang="en-US" altLang="zh-CN" dirty="0"/>
              <a:t>(</a:t>
            </a:r>
            <a:r>
              <a:rPr lang="en-US" altLang="zh-CN" i="1" dirty="0"/>
              <a:t>A</a:t>
            </a:r>
            <a:r>
              <a:rPr lang="en-US" altLang="zh-CN" dirty="0"/>
              <a:t>) = </a:t>
            </a:r>
            <a:r>
              <a:rPr lang="en-US" altLang="zh-CN" b="0" i="1" dirty="0"/>
              <a:t>n</a:t>
            </a:r>
            <a:r>
              <a:rPr lang="en-US" altLang="zh-CN" dirty="0"/>
              <a:t> ,  </a:t>
            </a:r>
            <a:r>
              <a:rPr lang="zh-CN" altLang="en-US" dirty="0"/>
              <a:t>则</a:t>
            </a: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DBE7039B-A79D-147E-D42E-31E57182F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400" y="1693515"/>
            <a:ext cx="2819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 dirty="0"/>
              <a:t>R</a:t>
            </a:r>
            <a:r>
              <a:rPr lang="en-US" altLang="zh-CN" dirty="0"/>
              <a:t>(</a:t>
            </a:r>
            <a:r>
              <a:rPr lang="en-US" altLang="zh-CN" i="1" dirty="0"/>
              <a:t>B</a:t>
            </a:r>
            <a:r>
              <a:rPr lang="en-US" altLang="zh-CN" dirty="0"/>
              <a:t>) = </a:t>
            </a:r>
            <a:r>
              <a:rPr lang="en-US" altLang="zh-CN" i="1" dirty="0"/>
              <a:t>R</a:t>
            </a:r>
            <a:r>
              <a:rPr lang="en-US" altLang="zh-CN" dirty="0"/>
              <a:t>(</a:t>
            </a:r>
            <a:r>
              <a:rPr lang="en-US" altLang="zh-CN" i="1" dirty="0"/>
              <a:t>C</a:t>
            </a:r>
            <a:r>
              <a:rPr lang="en-US" altLang="zh-CN" dirty="0"/>
              <a:t>) .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12440CD-2344-0684-FA17-62BD7B73C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2" y="2420888"/>
            <a:ext cx="8676456" cy="32694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6748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B4F5AE06-7BBA-63F3-5951-C9EEB27046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725" y="1055688"/>
            <a:ext cx="8283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在例 </a:t>
            </a:r>
            <a:r>
              <a:rPr lang="en-US" altLang="zh-CN"/>
              <a:t>9 </a:t>
            </a:r>
            <a:r>
              <a:rPr lang="zh-CN" altLang="en-US"/>
              <a:t>中，矩阵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的秩等于它的列数，这样的矩阵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D489F7FB-4841-D062-8BCA-B80BD0986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8" y="1695450"/>
            <a:ext cx="419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称为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列满秩矩阵</a:t>
            </a:r>
            <a:r>
              <a:rPr lang="en-US" altLang="zh-CN"/>
              <a:t>.</a:t>
            </a:r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6C41C2BF-E9BA-96C2-4A67-508A901D7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0875" y="1763713"/>
            <a:ext cx="59404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当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为方阵时，列满秩矩阵就成为</a:t>
            </a:r>
          </a:p>
        </p:txBody>
      </p:sp>
      <p:sp>
        <p:nvSpPr>
          <p:cNvPr id="25605" name="Text Box 5">
            <a:extLst>
              <a:ext uri="{FF2B5EF4-FFF2-40B4-BE49-F238E27FC236}">
                <a16:creationId xmlns:a16="http://schemas.microsoft.com/office/drawing/2014/main" id="{7AE8BB8B-CA58-4513-B420-97D147767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8" y="2416175"/>
            <a:ext cx="48625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满秩矩阵，也就是可逆矩阵</a:t>
            </a:r>
            <a:r>
              <a:rPr lang="en-US" altLang="zh-CN"/>
              <a:t>.</a:t>
            </a:r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ACE55F30-97A9-EADC-B43E-42F7F8B84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5200" y="2419350"/>
            <a:ext cx="4356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因此，本例的结论当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为</a:t>
            </a:r>
          </a:p>
        </p:txBody>
      </p:sp>
      <p:sp>
        <p:nvSpPr>
          <p:cNvPr id="25607" name="Text Box 7">
            <a:extLst>
              <a:ext uri="{FF2B5EF4-FFF2-40B4-BE49-F238E27FC236}">
                <a16:creationId xmlns:a16="http://schemas.microsoft.com/office/drawing/2014/main" id="{1D82C315-91F7-D148-93E7-D249B7B35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8" y="3079750"/>
            <a:ext cx="55832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方阵这一特殊情形时就是矩阵秩的</a:t>
            </a:r>
          </a:p>
        </p:txBody>
      </p:sp>
      <p:sp>
        <p:nvSpPr>
          <p:cNvPr id="25610" name="Text Box 10">
            <a:extLst>
              <a:ext uri="{FF2B5EF4-FFF2-40B4-BE49-F238E27FC236}">
                <a16:creationId xmlns:a16="http://schemas.microsoft.com/office/drawing/2014/main" id="{2A641022-8BC3-11EE-8C2A-C22B221E0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0163" y="3100388"/>
            <a:ext cx="8937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(4) .</a:t>
            </a:r>
          </a:p>
        </p:txBody>
      </p:sp>
      <p:sp>
        <p:nvSpPr>
          <p:cNvPr id="25612" name="Text Box 12">
            <a:extLst>
              <a:ext uri="{FF2B5EF4-FFF2-40B4-BE49-F238E27FC236}">
                <a16:creationId xmlns:a16="http://schemas.microsoft.com/office/drawing/2014/main" id="{216A6FA8-ED4E-D652-2B91-D4798FA7E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725" y="3846513"/>
            <a:ext cx="8283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本例另一种重要的特殊情形是 </a:t>
            </a:r>
            <a:r>
              <a:rPr lang="en-US" altLang="zh-CN" i="1"/>
              <a:t>C</a:t>
            </a:r>
            <a:r>
              <a:rPr lang="en-US" altLang="zh-CN"/>
              <a:t> = </a:t>
            </a:r>
            <a:r>
              <a:rPr lang="en-US" altLang="zh-CN" i="1"/>
              <a:t>O</a:t>
            </a:r>
            <a:r>
              <a:rPr lang="zh-CN" altLang="en-US"/>
              <a:t>，这时结论为</a:t>
            </a:r>
          </a:p>
        </p:txBody>
      </p:sp>
      <p:sp>
        <p:nvSpPr>
          <p:cNvPr id="25614" name="Text Box 14">
            <a:extLst>
              <a:ext uri="{FF2B5EF4-FFF2-40B4-BE49-F238E27FC236}">
                <a16:creationId xmlns:a16="http://schemas.microsoft.com/office/drawing/2014/main" id="{5A322A39-1926-9997-9F47-81D56AF04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725" y="4565650"/>
            <a:ext cx="701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，若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为列满秩矩阵，则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.</a:t>
            </a:r>
          </a:p>
        </p:txBody>
      </p:sp>
      <p:graphicFrame>
        <p:nvGraphicFramePr>
          <p:cNvPr id="25617" name="Object 17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BC8DEB17-2801-5A01-A3B8-3BD2880FAF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8800" y="3163888"/>
          <a:ext cx="787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2" imgW="4521769" imgH="3387844" progId="PowerPoint.Show.8">
                  <p:embed/>
                </p:oleObj>
              </mc:Choice>
              <mc:Fallback>
                <p:oleObj name="演示文稿" r:id="rId2" imgW="4521769" imgH="3387844" progId="PowerPoint.Show.8">
                  <p:embed/>
                  <p:pic>
                    <p:nvPicPr>
                      <p:cNvPr id="25617" name="Object 17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BC8DEB17-2801-5A01-A3B8-3BD2880FAF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9167" t="10054" r="62241" b="83644"/>
                      <a:stretch>
                        <a:fillRect/>
                      </a:stretch>
                    </p:blipFill>
                    <p:spPr bwMode="auto">
                      <a:xfrm>
                        <a:off x="5638800" y="3163888"/>
                        <a:ext cx="787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build="p" autoUpdateAnimBg="0"/>
      <p:bldP spid="25603" grpId="0" build="p" autoUpdateAnimBg="0" advAuto="0"/>
      <p:bldP spid="25604" grpId="0" build="p" autoUpdateAnimBg="0"/>
      <p:bldP spid="25605" grpId="0" build="p" autoUpdateAnimBg="0" advAuto="0"/>
      <p:bldP spid="25606" grpId="0" build="p" autoUpdateAnimBg="0"/>
      <p:bldP spid="25607" grpId="0" build="p" autoUpdateAnimBg="0" advAuto="0"/>
      <p:bldP spid="25610" grpId="0" build="p" autoUpdateAnimBg="0" advAuto="0"/>
      <p:bldP spid="25612" grpId="0" build="p" autoUpdateAnimBg="0"/>
      <p:bldP spid="25614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6AE10B9-8BD1-412A-E736-9AF384142650}"/>
              </a:ext>
            </a:extLst>
          </p:cNvPr>
          <p:cNvSpPr txBox="1"/>
          <p:nvPr/>
        </p:nvSpPr>
        <p:spPr>
          <a:xfrm>
            <a:off x="3630876" y="3044279"/>
            <a:ext cx="18822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/>
              <a:t>本节完</a:t>
            </a:r>
          </a:p>
        </p:txBody>
      </p:sp>
    </p:spTree>
    <p:extLst>
      <p:ext uri="{BB962C8B-B14F-4D97-AF65-F5344CB8AC3E}">
        <p14:creationId xmlns:p14="http://schemas.microsoft.com/office/powerpoint/2010/main" val="1428226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Text Box 11">
            <a:extLst>
              <a:ext uri="{FF2B5EF4-FFF2-40B4-BE49-F238E27FC236}">
                <a16:creationId xmlns:a16="http://schemas.microsoft.com/office/drawing/2014/main" id="{5445169C-5C07-B940-767B-D4CEA8F64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4710113"/>
            <a:ext cx="54387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一种方法给出矩阵的秩的定义</a:t>
            </a:r>
            <a:r>
              <a:rPr lang="en-US" altLang="zh-CN" dirty="0"/>
              <a:t>.</a:t>
            </a:r>
          </a:p>
        </p:txBody>
      </p:sp>
      <p:sp>
        <p:nvSpPr>
          <p:cNvPr id="2077" name="Rectangle 29">
            <a:extLst>
              <a:ext uri="{FF2B5EF4-FFF2-40B4-BE49-F238E27FC236}">
                <a16:creationId xmlns:a16="http://schemas.microsoft.com/office/drawing/2014/main" id="{FBF39BC8-4C38-433B-9504-141729CAB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720975"/>
            <a:ext cx="637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时，所得到的行阶梯形矩阵不唯一，</a:t>
            </a:r>
          </a:p>
        </p:txBody>
      </p:sp>
      <p:sp>
        <p:nvSpPr>
          <p:cNvPr id="2078" name="Rectangle 30">
            <a:extLst>
              <a:ext uri="{FF2B5EF4-FFF2-40B4-BE49-F238E27FC236}">
                <a16:creationId xmlns:a16="http://schemas.microsoft.com/office/drawing/2014/main" id="{5893FCA7-4E27-593A-9117-254B12F0D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378200"/>
            <a:ext cx="5988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/>
              <a:t>阵所含</a:t>
            </a:r>
            <a:r>
              <a:rPr lang="zh-CN" altLang="en-US" dirty="0">
                <a:solidFill>
                  <a:srgbClr val="FF0000"/>
                </a:solidFill>
              </a:rPr>
              <a:t>非零行的行数是唯一确定的</a:t>
            </a:r>
            <a:r>
              <a:rPr lang="zh-CN" altLang="en-US" dirty="0"/>
              <a:t>， </a:t>
            </a:r>
          </a:p>
        </p:txBody>
      </p:sp>
      <p:sp>
        <p:nvSpPr>
          <p:cNvPr id="2079" name="Rectangle 31">
            <a:extLst>
              <a:ext uri="{FF2B5EF4-FFF2-40B4-BE49-F238E27FC236}">
                <a16:creationId xmlns:a16="http://schemas.microsoft.com/office/drawing/2014/main" id="{2E07E7C4-4D1F-783A-BD7D-826613EE7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371850"/>
            <a:ext cx="3041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这个数就是矩阵的</a:t>
            </a:r>
          </a:p>
        </p:txBody>
      </p:sp>
      <p:sp>
        <p:nvSpPr>
          <p:cNvPr id="2081" name="Rectangle 33">
            <a:extLst>
              <a:ext uri="{FF2B5EF4-FFF2-40B4-BE49-F238E27FC236}">
                <a16:creationId xmlns:a16="http://schemas.microsoft.com/office/drawing/2014/main" id="{89CC1BA9-4B5C-9A4D-AFCA-CAE524B9D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4016375"/>
            <a:ext cx="82438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/>
              <a:t>但是由于这个数的</a:t>
            </a:r>
            <a:r>
              <a:rPr lang="zh-CN" altLang="en-US" dirty="0">
                <a:solidFill>
                  <a:srgbClr val="FF0000"/>
                </a:solidFill>
              </a:rPr>
              <a:t>唯一性尚未证明</a:t>
            </a:r>
            <a:r>
              <a:rPr lang="en-US" altLang="zh-CN" dirty="0"/>
              <a:t>, </a:t>
            </a:r>
            <a:r>
              <a:rPr lang="zh-CN" altLang="en-US" dirty="0"/>
              <a:t>因此下面用另</a:t>
            </a:r>
          </a:p>
        </p:txBody>
      </p:sp>
      <p:pic>
        <p:nvPicPr>
          <p:cNvPr id="2083" name="Picture 35">
            <a:extLst>
              <a:ext uri="{FF2B5EF4-FFF2-40B4-BE49-F238E27FC236}">
                <a16:creationId xmlns:a16="http://schemas.microsoft.com/office/drawing/2014/main" id="{37AABD62-FB47-B843-DAC7-A76625DCF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1092200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84" name="Object 36">
            <a:hlinkClick r:id="" action="ppaction://ole?verb=0"/>
            <a:extLst>
              <a:ext uri="{FF2B5EF4-FFF2-40B4-BE49-F238E27FC236}">
                <a16:creationId xmlns:a16="http://schemas.microsoft.com/office/drawing/2014/main" id="{8C7EA7B0-9B8A-A99C-D75F-DB286D5F16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8675" y="962025"/>
          <a:ext cx="1905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3" imgW="4571822" imgH="3428892" progId="PowerPoint.Show.8">
                  <p:embed/>
                </p:oleObj>
              </mc:Choice>
              <mc:Fallback>
                <p:oleObj name="演示文稿" r:id="rId3" imgW="4571822" imgH="3428892" progId="PowerPoint.Show.8">
                  <p:embed/>
                  <p:pic>
                    <p:nvPicPr>
                      <p:cNvPr id="2084" name="Object 3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8C7EA7B0-9B8A-A99C-D75F-DB286D5F16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500" t="9958" r="61667" b="83372"/>
                      <a:stretch>
                        <a:fillRect/>
                      </a:stretch>
                    </p:blipFill>
                    <p:spPr bwMode="auto">
                      <a:xfrm>
                        <a:off x="828675" y="962025"/>
                        <a:ext cx="1905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6" name="Rectangle 38">
            <a:extLst>
              <a:ext uri="{FF2B5EF4-FFF2-40B4-BE49-F238E27FC236}">
                <a16:creationId xmlns:a16="http://schemas.microsoft.com/office/drawing/2014/main" id="{91F156E7-90C0-A8DC-91C1-BE8B5111D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88" y="2035175"/>
            <a:ext cx="83931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引例表明，用初等行变换把矩阵化为行阶梯形矩阵</a:t>
            </a:r>
          </a:p>
        </p:txBody>
      </p:sp>
      <p:sp>
        <p:nvSpPr>
          <p:cNvPr id="2087" name="Text Box 39">
            <a:extLst>
              <a:ext uri="{FF2B5EF4-FFF2-40B4-BE49-F238E27FC236}">
                <a16:creationId xmlns:a16="http://schemas.microsoft.com/office/drawing/2014/main" id="{DFCE0130-9F57-98AF-D2F2-17B5DDF31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720975"/>
            <a:ext cx="3276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但所有行阶梯形矩</a:t>
            </a:r>
          </a:p>
        </p:txBody>
      </p:sp>
      <p:sp>
        <p:nvSpPr>
          <p:cNvPr id="2091" name="Rectangle 43">
            <a:extLst>
              <a:ext uri="{FF2B5EF4-FFF2-40B4-BE49-F238E27FC236}">
                <a16:creationId xmlns:a16="http://schemas.microsoft.com/office/drawing/2014/main" id="{5355012B-801A-9A66-3FCC-EC9C0302E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4016375"/>
            <a:ext cx="6302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秩</a:t>
            </a:r>
            <a:r>
              <a:rPr lang="en-US" altLang="zh-CN"/>
              <a:t>.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9" grpId="0" build="p" autoUpdateAnimBg="0" advAuto="0"/>
      <p:bldP spid="2077" grpId="0" build="p" autoUpdateAnimBg="0" advAuto="0"/>
      <p:bldP spid="2078" grpId="0" build="p" autoUpdateAnimBg="0" advAuto="0"/>
      <p:bldP spid="2079" grpId="0" build="p" autoUpdateAnimBg="0" advAuto="0"/>
      <p:bldP spid="2081" grpId="0" build="p" autoUpdateAnimBg="0"/>
      <p:bldP spid="2086" grpId="0" build="p" autoUpdateAnimBg="0"/>
      <p:bldP spid="2087" grpId="0" build="p" autoUpdateAnimBg="0"/>
      <p:bldP spid="209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Text Box 10">
            <a:extLst>
              <a:ext uri="{FF2B5EF4-FFF2-40B4-BE49-F238E27FC236}">
                <a16:creationId xmlns:a16="http://schemas.microsoft.com/office/drawing/2014/main" id="{43DAE5E7-8531-D4C2-5B7B-68338E5F1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3979863"/>
            <a:ext cx="7848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称为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矩阵 </a:t>
            </a:r>
            <a:r>
              <a:rPr lang="en-US" altLang="zh-CN" sz="3200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altLang="zh-CN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zh-CN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的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sz="3200" b="0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k</a:t>
            </a:r>
            <a:r>
              <a:rPr lang="en-US" altLang="zh-CN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zh-CN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阶子式</a:t>
            </a:r>
            <a:r>
              <a:rPr lang="zh-CN" altLang="zh-CN" sz="3200"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．</a:t>
            </a:r>
            <a:endParaRPr lang="zh-CN" altLang="en-US" sz="3200">
              <a:effectLst>
                <a:outerShdw blurRad="38100" dist="38100" dir="2700000" algn="tl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grpSp>
        <p:nvGrpSpPr>
          <p:cNvPr id="3110" name="Group 38">
            <a:extLst>
              <a:ext uri="{FF2B5EF4-FFF2-40B4-BE49-F238E27FC236}">
                <a16:creationId xmlns:a16="http://schemas.microsoft.com/office/drawing/2014/main" id="{BFF4E153-3D84-9372-6A92-39B2D114798F}"/>
              </a:ext>
            </a:extLst>
          </p:cNvPr>
          <p:cNvGrpSpPr>
            <a:grpSpLocks/>
          </p:cNvGrpSpPr>
          <p:nvPr/>
        </p:nvGrpSpPr>
        <p:grpSpPr bwMode="auto">
          <a:xfrm>
            <a:off x="971550" y="4652963"/>
            <a:ext cx="7129463" cy="792162"/>
            <a:chOff x="940" y="2909"/>
            <a:chExt cx="4355" cy="499"/>
          </a:xfrm>
        </p:grpSpPr>
        <p:graphicFrame>
          <p:nvGraphicFramePr>
            <p:cNvPr id="3083" name="Object 11">
              <a:extLst>
                <a:ext uri="{FF2B5EF4-FFF2-40B4-BE49-F238E27FC236}">
                  <a16:creationId xmlns:a16="http://schemas.microsoft.com/office/drawing/2014/main" id="{83ACD77C-C779-9CCA-1D7F-B569A82DA4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29" y="2909"/>
            <a:ext cx="789" cy="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380880" imgH="241200" progId="Equation.3">
                    <p:embed/>
                  </p:oleObj>
                </mc:Choice>
                <mc:Fallback>
                  <p:oleObj name="Equation" r:id="rId2" imgW="380880" imgH="241200" progId="Equation.3">
                    <p:embed/>
                    <p:pic>
                      <p:nvPicPr>
                        <p:cNvPr id="3083" name="Object 11">
                          <a:extLst>
                            <a:ext uri="{FF2B5EF4-FFF2-40B4-BE49-F238E27FC236}">
                              <a16:creationId xmlns:a16="http://schemas.microsoft.com/office/drawing/2014/main" id="{83ACD77C-C779-9CCA-1D7F-B569A82DA4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9" y="2909"/>
                          <a:ext cx="789" cy="4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85" name="Rectangle 13">
              <a:extLst>
                <a:ext uri="{FF2B5EF4-FFF2-40B4-BE49-F238E27FC236}">
                  <a16:creationId xmlns:a16="http://schemas.microsoft.com/office/drawing/2014/main" id="{A5836068-D211-5B3E-3D36-B788B5F65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0" y="2968"/>
              <a:ext cx="435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0" i="1"/>
                <a:t>m</a:t>
              </a:r>
              <a:r>
                <a:rPr lang="en-US" altLang="zh-CN" i="1"/>
                <a:t> </a:t>
              </a:r>
              <a:r>
                <a:rPr lang="en-US" altLang="zh-CN">
                  <a:sym typeface="Symbol" panose="05050102010706020507" pitchFamily="18" charset="2"/>
                </a:rPr>
                <a:t> </a:t>
              </a:r>
              <a:r>
                <a:rPr lang="en-US" altLang="zh-CN" b="0" i="1"/>
                <a:t>n</a:t>
              </a:r>
              <a:r>
                <a:rPr lang="en-US" altLang="zh-CN"/>
                <a:t> </a:t>
              </a:r>
              <a:r>
                <a:rPr lang="zh-CN" altLang="en-US"/>
                <a:t>矩阵 </a:t>
              </a:r>
              <a:r>
                <a:rPr lang="en-US" altLang="zh-CN" i="1"/>
                <a:t>A</a:t>
              </a:r>
              <a:r>
                <a:rPr lang="en-US" altLang="zh-CN"/>
                <a:t> </a:t>
              </a:r>
              <a:r>
                <a:rPr lang="zh-CN" altLang="zh-CN"/>
                <a:t>的</a:t>
              </a:r>
              <a:r>
                <a:rPr lang="zh-CN" altLang="en-US"/>
                <a:t> </a:t>
              </a:r>
              <a:r>
                <a:rPr lang="en-US" altLang="zh-CN" b="0" i="1"/>
                <a:t>k</a:t>
              </a:r>
              <a:r>
                <a:rPr lang="en-US" altLang="zh-CN"/>
                <a:t> </a:t>
              </a:r>
              <a:r>
                <a:rPr lang="zh-CN" altLang="zh-CN"/>
                <a:t>阶子式共有                 个．</a:t>
              </a:r>
              <a:endParaRPr lang="zh-CN" altLang="en-US"/>
            </a:p>
          </p:txBody>
        </p:sp>
      </p:grpSp>
      <p:sp>
        <p:nvSpPr>
          <p:cNvPr id="3106" name="Rectangle 34">
            <a:extLst>
              <a:ext uri="{FF2B5EF4-FFF2-40B4-BE49-F238E27FC236}">
                <a16:creationId xmlns:a16="http://schemas.microsoft.com/office/drawing/2014/main" id="{8ACF7FDF-6B01-E681-77E0-92455B6A0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88" y="779463"/>
            <a:ext cx="2362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二、 定义</a:t>
            </a:r>
          </a:p>
        </p:txBody>
      </p:sp>
      <p:sp>
        <p:nvSpPr>
          <p:cNvPr id="3107" name="Rectangle 35">
            <a:extLst>
              <a:ext uri="{FF2B5EF4-FFF2-40B4-BE49-F238E27FC236}">
                <a16:creationId xmlns:a16="http://schemas.microsoft.com/office/drawing/2014/main" id="{11977928-444F-AC27-D0AF-0209E626F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88" y="1846263"/>
            <a:ext cx="83931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定义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r>
              <a:rPr lang="en-US" altLang="zh-CN" dirty="0"/>
              <a:t>  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在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 </a:t>
            </a:r>
            <a:r>
              <a:rPr lang="en-US" altLang="zh-CN" b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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b="0" i="1" dirty="0"/>
              <a:t> </a:t>
            </a:r>
            <a:r>
              <a:rPr lang="zh-CN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矩阵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zh-CN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中, 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任取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行与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zh-CN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列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</a:t>
            </a:r>
            <a:endParaRPr lang="zh-CN" altLang="zh-CN" dirty="0">
              <a:sym typeface="Symbol" panose="05050102010706020507" pitchFamily="18" charset="2"/>
            </a:endParaRPr>
          </a:p>
        </p:txBody>
      </p:sp>
      <p:sp>
        <p:nvSpPr>
          <p:cNvPr id="3108" name="Rectangle 36">
            <a:extLst>
              <a:ext uri="{FF2B5EF4-FFF2-40B4-BE49-F238E27FC236}">
                <a16:creationId xmlns:a16="http://schemas.microsoft.com/office/drawing/2014/main" id="{29F6CE3A-682F-B08D-9EA7-3AD365644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614613"/>
            <a:ext cx="90027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≤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m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,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k</a:t>
            </a:r>
            <a:r>
              <a:rPr lang="en-US" altLang="zh-CN" b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sz="24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n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),  </a:t>
            </a:r>
            <a:r>
              <a:rPr lang="zh-CN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位于这些行列交叉处的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k</a:t>
            </a:r>
            <a:r>
              <a:rPr lang="en-US" altLang="zh-CN" baseline="30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 </a:t>
            </a:r>
            <a:r>
              <a:rPr lang="zh-CN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个元素，不改</a:t>
            </a:r>
            <a:endParaRPr lang="zh-CN" altLang="en-US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3109" name="Rectangle 37">
            <a:extLst>
              <a:ext uri="{FF2B5EF4-FFF2-40B4-BE49-F238E27FC236}">
                <a16:creationId xmlns:a16="http://schemas.microsoft.com/office/drawing/2014/main" id="{B71515D8-B8A1-1D51-446F-25202D54E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294063"/>
            <a:ext cx="90027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变它们在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中所处的位置次序而得到的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k</a:t>
            </a:r>
            <a:r>
              <a:rPr lang="en-US" altLang="zh-CN" b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阶行列式，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" grpId="0" build="p" autoUpdateAnimBg="0" advAuto="0"/>
      <p:bldP spid="3107" grpId="0" build="p" autoUpdateAnimBg="0"/>
      <p:bldP spid="3108" grpId="0" build="p" autoUpdateAnimBg="0" advAuto="0"/>
      <p:bldP spid="3109" grpId="0" build="p" autoUpdateAnimBg="0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Rectangle 29">
            <a:extLst>
              <a:ext uri="{FF2B5EF4-FFF2-40B4-BE49-F238E27FC236}">
                <a16:creationId xmlns:a16="http://schemas.microsoft.com/office/drawing/2014/main" id="{67F35C52-00F8-2C24-ACBE-91C3D68D8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88" y="1119188"/>
            <a:ext cx="83931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定义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5</a:t>
            </a:r>
            <a:r>
              <a:rPr lang="en-US" altLang="zh-CN" dirty="0"/>
              <a:t> 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设在矩阵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中有一个不等于零的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 </a:t>
            </a:r>
            <a:r>
              <a:rPr lang="zh-CN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阶子式</a:t>
            </a:r>
            <a:r>
              <a:rPr lang="zh-CN" altLang="en-US" dirty="0"/>
              <a:t> </a:t>
            </a:r>
          </a:p>
        </p:txBody>
      </p:sp>
      <p:sp>
        <p:nvSpPr>
          <p:cNvPr id="4126" name="Rectangle 30">
            <a:extLst>
              <a:ext uri="{FF2B5EF4-FFF2-40B4-BE49-F238E27FC236}">
                <a16:creationId xmlns:a16="http://schemas.microsoft.com/office/drawing/2014/main" id="{014BB960-12A7-F49D-BFC4-3159091DE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1797050"/>
            <a:ext cx="1117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</a:p>
        </p:txBody>
      </p:sp>
      <p:sp>
        <p:nvSpPr>
          <p:cNvPr id="4128" name="Rectangle 32">
            <a:extLst>
              <a:ext uri="{FF2B5EF4-FFF2-40B4-BE49-F238E27FC236}">
                <a16:creationId xmlns:a16="http://schemas.microsoft.com/office/drawing/2014/main" id="{71516B9F-77FF-A120-BCC4-216E92807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125788"/>
            <a:ext cx="24860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记作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．</a:t>
            </a:r>
          </a:p>
        </p:txBody>
      </p:sp>
      <p:sp>
        <p:nvSpPr>
          <p:cNvPr id="4133" name="Rectangle 37">
            <a:extLst>
              <a:ext uri="{FF2B5EF4-FFF2-40B4-BE49-F238E27FC236}">
                <a16:creationId xmlns:a16="http://schemas.microsoft.com/office/drawing/2014/main" id="{A62A4849-8F60-9599-4568-9EF9024ED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797050"/>
            <a:ext cx="83169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且所有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+1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阶子式（如果存在的话）全等于零，</a:t>
            </a:r>
          </a:p>
        </p:txBody>
      </p:sp>
      <p:sp>
        <p:nvSpPr>
          <p:cNvPr id="4134" name="Rectangle 38">
            <a:extLst>
              <a:ext uri="{FF2B5EF4-FFF2-40B4-BE49-F238E27FC236}">
                <a16:creationId xmlns:a16="http://schemas.microsoft.com/office/drawing/2014/main" id="{ACEE0F76-AA45-3DAD-428D-79B5B97C3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406650"/>
            <a:ext cx="90027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称为矩阵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</a:t>
            </a:r>
            <a:r>
              <a:rPr lang="zh-CN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最高阶非零子式</a:t>
            </a:r>
            <a:r>
              <a:rPr lang="zh-CN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b="0" i="1" u="sng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u="sng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u="sng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称为矩阵 </a:t>
            </a:r>
            <a:r>
              <a:rPr lang="en-US" altLang="zh-CN" i="1" u="sng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u="sng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u="sng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</a:t>
            </a:r>
            <a:r>
              <a:rPr lang="zh-CN" altLang="en-US" sz="3200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秩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endParaRPr lang="zh-CN" altLang="zh-CN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135" name="Rectangle 39">
            <a:extLst>
              <a:ext uri="{FF2B5EF4-FFF2-40B4-BE49-F238E27FC236}">
                <a16:creationId xmlns:a16="http://schemas.microsoft.com/office/drawing/2014/main" id="{33A23297-477D-911C-340F-C8D51A801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3117850"/>
            <a:ext cx="4537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并规定零矩阵的秩等于零．</a:t>
            </a:r>
          </a:p>
        </p:txBody>
      </p:sp>
      <p:sp>
        <p:nvSpPr>
          <p:cNvPr id="4138" name="Rectangle 42">
            <a:extLst>
              <a:ext uri="{FF2B5EF4-FFF2-40B4-BE49-F238E27FC236}">
                <a16:creationId xmlns:a16="http://schemas.microsoft.com/office/drawing/2014/main" id="{4149651F-583C-9AF6-CD0C-884063261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2450" y="1774825"/>
            <a:ext cx="89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那么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5" grpId="0" build="p" autoUpdateAnimBg="0"/>
      <p:bldP spid="4126" grpId="0" build="p" autoUpdateAnimBg="0" advAuto="0"/>
      <p:bldP spid="4128" grpId="0" build="p" autoUpdateAnimBg="0" advAuto="0"/>
      <p:bldP spid="4133" grpId="0" build="p" autoUpdateAnimBg="0"/>
      <p:bldP spid="4134" grpId="0" build="p" autoUpdateAnimBg="0"/>
      <p:bldP spid="4135" grpId="0" build="p" autoUpdateAnimBg="0"/>
      <p:bldP spid="41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C96031AD-2F99-3C32-B723-714DDA4A7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88" y="876300"/>
            <a:ext cx="3756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由矩阵秩的定义可得：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215A23D1-47A7-B84B-20E6-8D66EFDB7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1660525"/>
            <a:ext cx="742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r>
              <a:rPr lang="zh-CN" altLang="en-US"/>
              <a:t>若矩阵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中有一个 </a:t>
            </a:r>
            <a:r>
              <a:rPr lang="en-US" altLang="zh-CN" b="0" i="1"/>
              <a:t>s</a:t>
            </a:r>
            <a:r>
              <a:rPr lang="en-US" altLang="zh-CN"/>
              <a:t> </a:t>
            </a:r>
            <a:r>
              <a:rPr lang="zh-CN" altLang="en-US"/>
              <a:t>阶子式不为零，则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C63E75B0-952A-729A-2C41-8E8254705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2290763"/>
            <a:ext cx="1981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/>
              <a:t>R</a:t>
            </a:r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/>
              <a:t>) </a:t>
            </a:r>
            <a:r>
              <a:rPr lang="en-US" altLang="zh-CN" sz="2400">
                <a:ea typeface="宋体" panose="02010600030101010101" pitchFamily="2" charset="-122"/>
                <a:sym typeface="Symbol" panose="05050102010706020507" pitchFamily="18" charset="2"/>
              </a:rPr>
              <a:t>≥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en-US" altLang="zh-CN" b="0" i="1">
                <a:sym typeface="Symbol" panose="05050102010706020507" pitchFamily="18" charset="2"/>
              </a:rPr>
              <a:t>s</a:t>
            </a:r>
            <a:r>
              <a:rPr lang="zh-CN" altLang="en-US">
                <a:sym typeface="Symbol" panose="05050102010706020507" pitchFamily="18" charset="2"/>
              </a:rPr>
              <a:t>；</a:t>
            </a:r>
            <a:endParaRPr lang="zh-CN" altLang="en-US"/>
          </a:p>
        </p:txBody>
      </p:sp>
      <p:sp>
        <p:nvSpPr>
          <p:cNvPr id="19461" name="Text Box 5">
            <a:extLst>
              <a:ext uri="{FF2B5EF4-FFF2-40B4-BE49-F238E27FC236}">
                <a16:creationId xmlns:a16="http://schemas.microsoft.com/office/drawing/2014/main" id="{784D5198-80DD-4BF4-14EE-6A5EC3736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2281238"/>
            <a:ext cx="6553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若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中所有 </a:t>
            </a:r>
            <a:r>
              <a:rPr lang="en-US" altLang="zh-CN" b="0" i="1"/>
              <a:t>t</a:t>
            </a:r>
            <a:r>
              <a:rPr lang="en-US" altLang="zh-CN"/>
              <a:t> </a:t>
            </a:r>
            <a:r>
              <a:rPr lang="zh-CN" altLang="en-US"/>
              <a:t>阶子式全为零，则</a:t>
            </a:r>
            <a:r>
              <a:rPr lang="en-US" altLang="zh-CN" i="1"/>
              <a:t>R</a:t>
            </a:r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/>
              <a:t>) </a:t>
            </a:r>
            <a:r>
              <a:rPr lang="en-US" altLang="zh-CN">
                <a:sym typeface="Symbol" panose="05050102010706020507" pitchFamily="18" charset="2"/>
              </a:rPr>
              <a:t>&lt; </a:t>
            </a:r>
            <a:r>
              <a:rPr lang="en-US" altLang="zh-CN" b="0" i="1">
                <a:sym typeface="Symbol" panose="05050102010706020507" pitchFamily="18" charset="2"/>
              </a:rPr>
              <a:t>t</a:t>
            </a:r>
            <a:r>
              <a:rPr lang="en-US" altLang="zh-CN">
                <a:sym typeface="Symbol" panose="05050102010706020507" pitchFamily="18" charset="2"/>
              </a:rPr>
              <a:t>.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24D0BF5D-D78E-ADDA-C15A-79B25C4C5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3046413"/>
            <a:ext cx="5900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r>
              <a:rPr lang="zh-CN" altLang="en-US"/>
              <a:t>若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为 </a:t>
            </a:r>
            <a:r>
              <a:rPr lang="en-US" altLang="zh-CN" b="0" i="1"/>
              <a:t>m</a:t>
            </a:r>
            <a:r>
              <a:rPr lang="en-US" altLang="zh-CN" i="1"/>
              <a:t> </a:t>
            </a:r>
            <a:r>
              <a:rPr lang="en-US" altLang="zh-CN">
                <a:sym typeface="Symbol" panose="05050102010706020507" pitchFamily="18" charset="2"/>
              </a:rPr>
              <a:t> </a:t>
            </a:r>
            <a:r>
              <a:rPr lang="en-US" altLang="zh-CN" b="0" i="1"/>
              <a:t>n</a:t>
            </a:r>
            <a:r>
              <a:rPr lang="en-US" altLang="zh-CN" i="1"/>
              <a:t> </a:t>
            </a:r>
            <a:r>
              <a:rPr lang="zh-CN" altLang="en-US"/>
              <a:t>矩阵，则</a:t>
            </a:r>
          </a:p>
        </p:txBody>
      </p:sp>
      <p:sp>
        <p:nvSpPr>
          <p:cNvPr id="19463" name="Rectangle 7">
            <a:extLst>
              <a:ext uri="{FF2B5EF4-FFF2-40B4-BE49-F238E27FC236}">
                <a16:creationId xmlns:a16="http://schemas.microsoft.com/office/drawing/2014/main" id="{23E776B4-D4D3-1348-FD0C-76766DBB4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705225"/>
            <a:ext cx="4648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ym typeface="Symbol" panose="05050102010706020507" pitchFamily="18" charset="2"/>
              </a:rPr>
              <a:t>0 </a:t>
            </a:r>
            <a:r>
              <a:rPr lang="en-US" altLang="zh-CN" sz="2400"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en-US" altLang="zh-CN" i="1"/>
              <a:t>R</a:t>
            </a:r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/>
              <a:t>) </a:t>
            </a:r>
            <a:r>
              <a:rPr lang="en-US" altLang="zh-CN" sz="2400"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>
                <a:sym typeface="Symbol" panose="05050102010706020507" pitchFamily="18" charset="2"/>
              </a:rPr>
              <a:t> min{ </a:t>
            </a:r>
            <a:r>
              <a:rPr lang="en-US" altLang="zh-CN" b="0" i="1">
                <a:sym typeface="Symbol" panose="05050102010706020507" pitchFamily="18" charset="2"/>
              </a:rPr>
              <a:t>m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 b="0" i="1">
                <a:sym typeface="Symbol" panose="05050102010706020507" pitchFamily="18" charset="2"/>
              </a:rPr>
              <a:t>n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>
                <a:sym typeface="Symbol" panose="05050102010706020507" pitchFamily="18" charset="2"/>
              </a:rPr>
              <a:t>} .</a:t>
            </a:r>
          </a:p>
        </p:txBody>
      </p:sp>
      <p:sp>
        <p:nvSpPr>
          <p:cNvPr id="19469" name="Text Box 13">
            <a:extLst>
              <a:ext uri="{FF2B5EF4-FFF2-40B4-BE49-F238E27FC236}">
                <a16:creationId xmlns:a16="http://schemas.microsoft.com/office/drawing/2014/main" id="{818D5EF1-DDFB-2B91-7B72-99CB3824E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4494213"/>
            <a:ext cx="46053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 </a:t>
            </a:r>
            <a:r>
              <a:rPr lang="en-US" altLang="zh-CN" i="1"/>
              <a:t>R</a:t>
            </a:r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 baseline="30000"/>
              <a:t>T</a:t>
            </a:r>
            <a:r>
              <a:rPr lang="en-US" altLang="zh-CN"/>
              <a:t>) = </a:t>
            </a:r>
            <a:r>
              <a:rPr lang="en-US" altLang="zh-CN" i="1"/>
              <a:t>R</a:t>
            </a:r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/>
              <a:t>) .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build="p" autoUpdateAnimBg="0"/>
      <p:bldP spid="19459" grpId="0" build="p" autoUpdateAnimBg="0"/>
      <p:bldP spid="19460" grpId="0" build="p" autoUpdateAnimBg="0" advAuto="0"/>
      <p:bldP spid="19461" grpId="0" build="p" autoUpdateAnimBg="0"/>
      <p:bldP spid="19462" grpId="0" build="p" autoUpdateAnimBg="0"/>
      <p:bldP spid="19463" grpId="0" build="p" autoUpdateAnimBg="0"/>
      <p:bldP spid="19469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E93DC6A2-2946-03E2-FC71-88B0B6794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513" y="898525"/>
            <a:ext cx="82184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r>
              <a:rPr lang="zh-CN" altLang="en-US"/>
              <a:t>设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为 </a:t>
            </a:r>
            <a:r>
              <a:rPr lang="en-US" altLang="zh-CN" b="0" i="1"/>
              <a:t>n</a:t>
            </a:r>
            <a:r>
              <a:rPr lang="en-US" altLang="zh-CN" i="1"/>
              <a:t> </a:t>
            </a:r>
            <a:r>
              <a:rPr lang="zh-CN" altLang="en-US"/>
              <a:t>阶方阵，则当 </a:t>
            </a:r>
            <a:r>
              <a:rPr lang="en-US" altLang="zh-CN"/>
              <a:t>| </a:t>
            </a:r>
            <a:r>
              <a:rPr lang="en-US" altLang="zh-CN" i="1"/>
              <a:t>A</a:t>
            </a:r>
            <a:r>
              <a:rPr lang="en-US" altLang="zh-CN"/>
              <a:t> | </a:t>
            </a:r>
            <a:r>
              <a:rPr lang="en-US" altLang="zh-CN">
                <a:sym typeface="Symbol" panose="05050102010706020507" pitchFamily="18" charset="2"/>
              </a:rPr>
              <a:t> 0 </a:t>
            </a:r>
            <a:r>
              <a:rPr lang="zh-CN" altLang="en-US">
                <a:sym typeface="Symbol" panose="05050102010706020507" pitchFamily="18" charset="2"/>
              </a:rPr>
              <a:t>时 </a:t>
            </a:r>
            <a:r>
              <a:rPr lang="en-US" altLang="zh-CN" i="1"/>
              <a:t>R</a:t>
            </a:r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/>
              <a:t>) </a:t>
            </a:r>
            <a:r>
              <a:rPr lang="en-US" altLang="zh-CN">
                <a:sym typeface="Symbol" panose="05050102010706020507" pitchFamily="18" charset="2"/>
              </a:rPr>
              <a:t>= </a:t>
            </a:r>
            <a:r>
              <a:rPr lang="en-US" altLang="zh-CN" b="0" i="1">
                <a:sym typeface="Symbol" panose="05050102010706020507" pitchFamily="18" charset="2"/>
              </a:rPr>
              <a:t>n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>
                <a:sym typeface="Symbol" panose="05050102010706020507" pitchFamily="18" charset="2"/>
              </a:rPr>
              <a:t>, 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E3703291-004E-685B-1D63-3AC16C91A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1590675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当 </a:t>
            </a:r>
            <a:r>
              <a:rPr lang="en-US" altLang="zh-CN"/>
              <a:t>| </a:t>
            </a:r>
            <a:r>
              <a:rPr lang="en-US" altLang="zh-CN" i="1"/>
              <a:t>A</a:t>
            </a:r>
            <a:r>
              <a:rPr lang="en-US" altLang="zh-CN"/>
              <a:t> | </a:t>
            </a:r>
            <a:r>
              <a:rPr lang="en-US" altLang="zh-CN">
                <a:sym typeface="Symbol" panose="05050102010706020507" pitchFamily="18" charset="2"/>
              </a:rPr>
              <a:t>= 0 </a:t>
            </a:r>
            <a:r>
              <a:rPr lang="zh-CN" altLang="en-US">
                <a:sym typeface="Symbol" panose="05050102010706020507" pitchFamily="18" charset="2"/>
              </a:rPr>
              <a:t>时 </a:t>
            </a:r>
            <a:r>
              <a:rPr lang="en-US" altLang="zh-CN" i="1"/>
              <a:t>R</a:t>
            </a:r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/>
              <a:t>) </a:t>
            </a:r>
            <a:r>
              <a:rPr lang="en-US" altLang="zh-CN">
                <a:sym typeface="Symbol" panose="05050102010706020507" pitchFamily="18" charset="2"/>
              </a:rPr>
              <a:t>&lt; </a:t>
            </a:r>
            <a:r>
              <a:rPr lang="en-US" altLang="zh-CN" b="0" i="1">
                <a:sym typeface="Symbol" panose="05050102010706020507" pitchFamily="18" charset="2"/>
              </a:rPr>
              <a:t>n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>
                <a:sym typeface="Symbol" panose="05050102010706020507" pitchFamily="18" charset="2"/>
              </a:rPr>
              <a:t>.</a:t>
            </a: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455EA44B-F0C1-892E-E112-C994CC135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1570038"/>
            <a:ext cx="5219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可见，可逆矩阵的秩等于矩阵的</a:t>
            </a:r>
          </a:p>
        </p:txBody>
      </p:sp>
      <p:sp>
        <p:nvSpPr>
          <p:cNvPr id="20485" name="Text Box 5">
            <a:extLst>
              <a:ext uri="{FF2B5EF4-FFF2-40B4-BE49-F238E27FC236}">
                <a16:creationId xmlns:a16="http://schemas.microsoft.com/office/drawing/2014/main" id="{A826DB0E-CD7C-B25D-0648-5D60511F5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2255838"/>
            <a:ext cx="7696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阶数，不可逆矩阵的秩小于矩阵的阶数</a:t>
            </a:r>
            <a:r>
              <a:rPr lang="en-US" altLang="zh-CN"/>
              <a:t>.</a:t>
            </a:r>
          </a:p>
        </p:txBody>
      </p:sp>
      <p:sp>
        <p:nvSpPr>
          <p:cNvPr id="20486" name="Text Box 6">
            <a:extLst>
              <a:ext uri="{FF2B5EF4-FFF2-40B4-BE49-F238E27FC236}">
                <a16:creationId xmlns:a16="http://schemas.microsoft.com/office/drawing/2014/main" id="{2C8E703F-9450-AF81-1F7B-C4F62283E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2236788"/>
            <a:ext cx="26273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因此可逆矩阵</a:t>
            </a:r>
          </a:p>
        </p:txBody>
      </p:sp>
      <p:sp>
        <p:nvSpPr>
          <p:cNvPr id="20488" name="Text Box 8">
            <a:extLst>
              <a:ext uri="{FF2B5EF4-FFF2-40B4-BE49-F238E27FC236}">
                <a16:creationId xmlns:a16="http://schemas.microsoft.com/office/drawing/2014/main" id="{FAE82623-8268-79DC-795B-29017CC2F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11" y="2924944"/>
            <a:ext cx="900271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又称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满秩矩阵</a:t>
            </a:r>
            <a:r>
              <a:rPr lang="zh-CN" altLang="en-US" dirty="0"/>
              <a:t>，不可逆矩阵 </a:t>
            </a:r>
            <a:r>
              <a:rPr lang="en-US" altLang="zh-CN" dirty="0"/>
              <a:t>(</a:t>
            </a:r>
            <a:r>
              <a:rPr lang="zh-CN" altLang="en-US" dirty="0"/>
              <a:t>奇异矩阵</a:t>
            </a:r>
            <a:r>
              <a:rPr lang="en-US" altLang="zh-CN" dirty="0"/>
              <a:t>)</a:t>
            </a:r>
            <a:r>
              <a:rPr lang="zh-CN" altLang="en-US" dirty="0"/>
              <a:t>又称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降秩矩阵</a:t>
            </a:r>
            <a:r>
              <a:rPr lang="en-US" altLang="zh-CN" dirty="0"/>
              <a:t>.</a:t>
            </a:r>
          </a:p>
          <a:p>
            <a:pPr>
              <a:spcBef>
                <a:spcPct val="50000"/>
              </a:spcBef>
            </a:pPr>
            <a:endParaRPr lang="zh-CN" altLang="en-US" sz="3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 autoUpdateAnimBg="0"/>
      <p:bldP spid="20483" grpId="0" build="p" autoUpdateAnimBg="0"/>
      <p:bldP spid="20484" grpId="0" build="p" autoUpdateAnimBg="0"/>
      <p:bldP spid="20485" grpId="0" build="p" autoUpdateAnimBg="0" advAuto="0"/>
      <p:bldP spid="20486" grpId="0" build="p" autoUpdateAnimBg="0"/>
      <p:bldP spid="20488" grpId="0" build="p" autoUpdateAnimBg="0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4DD5B6D-37AE-0729-9AF8-3A803348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50" y="1131132"/>
            <a:ext cx="7348300" cy="4552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74E1FB-3243-D5C0-F624-025300049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700808"/>
            <a:ext cx="7776864" cy="49862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6BE5EBF-1CB6-7D11-FA24-AE3FD35BA591}"/>
              </a:ext>
            </a:extLst>
          </p:cNvPr>
          <p:cNvSpPr txBox="1"/>
          <p:nvPr/>
        </p:nvSpPr>
        <p:spPr>
          <a:xfrm>
            <a:off x="24483" y="678178"/>
            <a:ext cx="4216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为了证明定量</a:t>
            </a:r>
            <a:r>
              <a:rPr lang="en-US" altLang="zh-CN" sz="1600" dirty="0">
                <a:solidFill>
                  <a:srgbClr val="FF0000"/>
                </a:solidFill>
              </a:rPr>
              <a:t>2</a:t>
            </a:r>
            <a:r>
              <a:rPr lang="zh-CN" altLang="en-US" sz="1600" dirty="0">
                <a:solidFill>
                  <a:srgbClr val="FF0000"/>
                </a:solidFill>
              </a:rPr>
              <a:t>，我们需要引入一个引理论。</a:t>
            </a:r>
          </a:p>
        </p:txBody>
      </p:sp>
    </p:spTree>
    <p:extLst>
      <p:ext uri="{BB962C8B-B14F-4D97-AF65-F5344CB8AC3E}">
        <p14:creationId xmlns:p14="http://schemas.microsoft.com/office/powerpoint/2010/main" val="126937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5" name="Rectangle 53">
            <a:extLst>
              <a:ext uri="{FF2B5EF4-FFF2-40B4-BE49-F238E27FC236}">
                <a16:creationId xmlns:a16="http://schemas.microsoft.com/office/drawing/2014/main" id="{2AE0B48C-4FD7-4AEC-55A5-ADCED51A6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555" y="2764092"/>
            <a:ext cx="59007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dirty="0">
                <a:solidFill>
                  <a:srgbClr val="FF0000"/>
                </a:solidFill>
              </a:rPr>
              <a:t>  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若 </a:t>
            </a:r>
            <a:r>
              <a:rPr lang="en-US" altLang="zh-CN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~ </a:t>
            </a:r>
            <a:r>
              <a:rPr lang="en-US" altLang="zh-CN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则</a:t>
            </a:r>
            <a:r>
              <a:rPr lang="zh-CN" altLang="en-US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= </a:t>
            </a:r>
            <a:r>
              <a:rPr lang="en-US" altLang="zh-CN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).</a:t>
            </a:r>
          </a:p>
        </p:txBody>
      </p:sp>
      <p:sp>
        <p:nvSpPr>
          <p:cNvPr id="8254" name="Text Box 62">
            <a:extLst>
              <a:ext uri="{FF2B5EF4-FFF2-40B4-BE49-F238E27FC236}">
                <a16:creationId xmlns:a16="http://schemas.microsoft.com/office/drawing/2014/main" id="{0EC6F294-AB59-FC63-6545-A44206DC3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771525"/>
            <a:ext cx="33734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三</a:t>
            </a: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、</a:t>
            </a:r>
            <a:r>
              <a:rPr lang="zh-CN" alt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主要结论</a:t>
            </a:r>
          </a:p>
        </p:txBody>
      </p:sp>
      <p:sp>
        <p:nvSpPr>
          <p:cNvPr id="8258" name="Rectangle 66">
            <a:extLst>
              <a:ext uri="{FF2B5EF4-FFF2-40B4-BE49-F238E27FC236}">
                <a16:creationId xmlns:a16="http://schemas.microsoft.com/office/drawing/2014/main" id="{4965CA21-D124-6D29-35D6-F9D581AC6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88" y="4061370"/>
            <a:ext cx="83931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推论</a:t>
            </a:r>
            <a:r>
              <a:rPr lang="zh-CN" altLang="en-US" dirty="0"/>
              <a:t> 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若存在可逆矩阵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使</a:t>
            </a:r>
            <a:r>
              <a:rPr lang="zh-CN" altLang="en-US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PAQ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则</a:t>
            </a:r>
          </a:p>
        </p:txBody>
      </p:sp>
      <p:sp>
        <p:nvSpPr>
          <p:cNvPr id="8266" name="Rectangle 74">
            <a:extLst>
              <a:ext uri="{FF2B5EF4-FFF2-40B4-BE49-F238E27FC236}">
                <a16:creationId xmlns:a16="http://schemas.microsoft.com/office/drawing/2014/main" id="{66B4FF44-8715-5E3E-C8EF-307E4F245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3775" y="4782095"/>
            <a:ext cx="31988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=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EE6B19-1809-0E0C-FA65-A9385E1CC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68" y="1656148"/>
            <a:ext cx="8377192" cy="567487"/>
          </a:xfrm>
          <a:prstGeom prst="rect">
            <a:avLst/>
          </a:prstGeom>
        </p:spPr>
      </p:pic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5" grpId="0" build="p" autoUpdateAnimBg="0"/>
      <p:bldP spid="8258" grpId="0" build="p" autoUpdateAnimBg="0"/>
      <p:bldP spid="8266" grpId="0"/>
    </p:bldLst>
  </p:timing>
</p:sld>
</file>

<file path=ppt/theme/theme1.xml><?xml version="1.0" encoding="utf-8"?>
<a:theme xmlns:a="http://schemas.openxmlformats.org/drawingml/2006/main" name="新模板">
  <a:themeElements>
    <a:clrScheme name="新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新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新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d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F:\线性代数演算系统\模板\新模板.POT</Template>
  <TotalTime>783</TotalTime>
  <Words>1056</Words>
  <Application>Microsoft Office PowerPoint</Application>
  <PresentationFormat>全屏显示(4:3)</PresentationFormat>
  <Paragraphs>96</Paragraphs>
  <Slides>22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等线</vt:lpstr>
      <vt:lpstr>黑体</vt:lpstr>
      <vt:lpstr>华文新魏</vt:lpstr>
      <vt:lpstr>楷体</vt:lpstr>
      <vt:lpstr>楷体_GB2312</vt:lpstr>
      <vt:lpstr>宋体</vt:lpstr>
      <vt:lpstr>微软雅黑</vt:lpstr>
      <vt:lpstr>微软雅黑 Light</vt:lpstr>
      <vt:lpstr>Arial</vt:lpstr>
      <vt:lpstr>Palatino Linotype</vt:lpstr>
      <vt:lpstr>Times New Roman</vt:lpstr>
      <vt:lpstr>Wingdings</vt:lpstr>
      <vt:lpstr>新模板</vt:lpstr>
      <vt:lpstr>1_Edge</vt:lpstr>
      <vt:lpstr>演示文稿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番茄花园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番茄花园</dc:creator>
  <cp:lastModifiedBy>Min Wenwen</cp:lastModifiedBy>
  <cp:revision>111</cp:revision>
  <dcterms:created xsi:type="dcterms:W3CDTF">2007-02-06T02:29:02Z</dcterms:created>
  <dcterms:modified xsi:type="dcterms:W3CDTF">2022-10-28T01:52:38Z</dcterms:modified>
</cp:coreProperties>
</file>